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9" r:id="rId2"/>
    <p:sldId id="256" r:id="rId3"/>
    <p:sldId id="260" r:id="rId4"/>
    <p:sldId id="261" r:id="rId5"/>
    <p:sldId id="262" r:id="rId6"/>
    <p:sldId id="272" r:id="rId7"/>
    <p:sldId id="266" r:id="rId8"/>
    <p:sldId id="267" r:id="rId9"/>
    <p:sldId id="268" r:id="rId10"/>
    <p:sldId id="269" r:id="rId11"/>
    <p:sldId id="270" r:id="rId12"/>
    <p:sldId id="271"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98" autoAdjust="0"/>
  </p:normalViewPr>
  <p:slideViewPr>
    <p:cSldViewPr>
      <p:cViewPr>
        <p:scale>
          <a:sx n="60" d="100"/>
          <a:sy n="60" d="100"/>
        </p:scale>
        <p:origin x="-979" y="-1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7761D-F2CC-44AD-B77E-EA0AE50057D0}" type="datetimeFigureOut">
              <a:rPr lang="tr-TR" smtClean="0"/>
              <a:t>06.12.2016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56D495-1177-43A5-815B-EB8D201A556F}" type="slidenum">
              <a:rPr lang="tr-TR" smtClean="0"/>
              <a:t>‹#›</a:t>
            </a:fld>
            <a:endParaRPr lang="tr-TR"/>
          </a:p>
        </p:txBody>
      </p:sp>
    </p:spTree>
    <p:extLst>
      <p:ext uri="{BB962C8B-B14F-4D97-AF65-F5344CB8AC3E}">
        <p14:creationId xmlns:p14="http://schemas.microsoft.com/office/powerpoint/2010/main" val="2431837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B5AC99F-9BDC-49B4-B3C3-8463B55DAC5D}" type="datetimeFigureOut">
              <a:rPr lang="tr-TR" smtClean="0"/>
              <a:t>06.12.2016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13349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5AC99F-9BDC-49B4-B3C3-8463B55DAC5D}" type="datetimeFigureOut">
              <a:rPr lang="tr-TR" smtClean="0"/>
              <a:t>06.12.2016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3304816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5AC99F-9BDC-49B4-B3C3-8463B55DAC5D}" type="datetimeFigureOut">
              <a:rPr lang="tr-TR" smtClean="0"/>
              <a:t>06.12.2016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245335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5AC99F-9BDC-49B4-B3C3-8463B55DAC5D}" type="datetimeFigureOut">
              <a:rPr lang="tr-TR" smtClean="0"/>
              <a:t>06.12.2016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18845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B5AC99F-9BDC-49B4-B3C3-8463B55DAC5D}" type="datetimeFigureOut">
              <a:rPr lang="tr-TR" smtClean="0"/>
              <a:t>06.12.2016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114532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B5AC99F-9BDC-49B4-B3C3-8463B55DAC5D}" type="datetimeFigureOut">
              <a:rPr lang="tr-TR" smtClean="0"/>
              <a:t>06.12.2016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268242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B5AC99F-9BDC-49B4-B3C3-8463B55DAC5D}" type="datetimeFigureOut">
              <a:rPr lang="tr-TR" smtClean="0"/>
              <a:t>06.12.2016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1221536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B5AC99F-9BDC-49B4-B3C3-8463B55DAC5D}" type="datetimeFigureOut">
              <a:rPr lang="tr-TR" smtClean="0"/>
              <a:t>06.12.2016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3647979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B5AC99F-9BDC-49B4-B3C3-8463B55DAC5D}" type="datetimeFigureOut">
              <a:rPr lang="tr-TR" smtClean="0"/>
              <a:t>06.12.2016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77147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B5AC99F-9BDC-49B4-B3C3-8463B55DAC5D}" type="datetimeFigureOut">
              <a:rPr lang="tr-TR" smtClean="0"/>
              <a:t>06.12.2016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3434071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B5AC99F-9BDC-49B4-B3C3-8463B55DAC5D}" type="datetimeFigureOut">
              <a:rPr lang="tr-TR" smtClean="0"/>
              <a:t>06.12.2016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75B5EE-5FE7-407A-B82E-04A14B6F2326}" type="slidenum">
              <a:rPr lang="tr-TR" smtClean="0"/>
              <a:t>‹#›</a:t>
            </a:fld>
            <a:endParaRPr lang="tr-TR"/>
          </a:p>
        </p:txBody>
      </p:sp>
    </p:spTree>
    <p:extLst>
      <p:ext uri="{BB962C8B-B14F-4D97-AF65-F5344CB8AC3E}">
        <p14:creationId xmlns:p14="http://schemas.microsoft.com/office/powerpoint/2010/main" val="2336875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chemeClr val="accent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AC99F-9BDC-49B4-B3C3-8463B55DAC5D}" type="datetimeFigureOut">
              <a:rPr lang="tr-TR" smtClean="0"/>
              <a:t>06.12.2016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5B5EE-5FE7-407A-B82E-04A14B6F2326}" type="slidenum">
              <a:rPr lang="tr-TR" smtClean="0"/>
              <a:t>‹#›</a:t>
            </a:fld>
            <a:endParaRPr lang="tr-TR"/>
          </a:p>
        </p:txBody>
      </p:sp>
    </p:spTree>
    <p:extLst>
      <p:ext uri="{BB962C8B-B14F-4D97-AF65-F5344CB8AC3E}">
        <p14:creationId xmlns:p14="http://schemas.microsoft.com/office/powerpoint/2010/main" val="925989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9891" y="404664"/>
            <a:ext cx="8640960" cy="1015663"/>
          </a:xfrm>
          <a:prstGeom prst="rect">
            <a:avLst/>
          </a:prstGeom>
        </p:spPr>
        <p:txBody>
          <a:bodyPr wrap="square">
            <a:spAutoFit/>
          </a:bodyPr>
          <a:lstStyle/>
          <a:p>
            <a:r>
              <a:rPr lang="tr-TR" sz="2000" b="1" dirty="0" smtClean="0"/>
              <a:t>EK </a:t>
            </a:r>
            <a:r>
              <a:rPr lang="tr-TR" sz="2000" b="1" dirty="0"/>
              <a:t>III: TOPLU TAŞIMA ARAÇLARI İÇİN ERİŞİLEBİLİRLİK İZLEME VE DENETLEME </a:t>
            </a:r>
            <a:r>
              <a:rPr lang="tr-TR" sz="2000" b="1" dirty="0" smtClean="0"/>
              <a:t>FORMU</a:t>
            </a:r>
            <a:endParaRPr lang="tr-TR" sz="2000" b="1" dirty="0"/>
          </a:p>
          <a:p>
            <a:r>
              <a:rPr lang="tr-TR" sz="2000" b="1" dirty="0"/>
              <a:t>III. GEMİLER </a:t>
            </a:r>
          </a:p>
        </p:txBody>
      </p:sp>
      <p:sp>
        <p:nvSpPr>
          <p:cNvPr id="6" name="Dikdörtgen 5"/>
          <p:cNvSpPr/>
          <p:nvPr/>
        </p:nvSpPr>
        <p:spPr>
          <a:xfrm>
            <a:off x="194395" y="2492896"/>
            <a:ext cx="8676456" cy="2554545"/>
          </a:xfrm>
          <a:prstGeom prst="rect">
            <a:avLst/>
          </a:prstGeom>
        </p:spPr>
        <p:txBody>
          <a:bodyPr wrap="square">
            <a:spAutoFit/>
          </a:bodyPr>
          <a:lstStyle/>
          <a:p>
            <a:pPr algn="just"/>
            <a:r>
              <a:rPr lang="tr-TR" sz="1600" dirty="0"/>
              <a:t> Bu form Gemilerin Teknik Yönetmeliği ve TS 9111 Standardı esas alınarak hazırlanmıştır.</a:t>
            </a:r>
          </a:p>
          <a:p>
            <a:pPr algn="just"/>
            <a:endParaRPr lang="tr-TR" sz="1600" dirty="0"/>
          </a:p>
          <a:p>
            <a:pPr algn="just"/>
            <a:r>
              <a:rPr lang="tr-TR" sz="1600" dirty="0"/>
              <a:t>SORUNUN İDARİ PARA CEZASINA ESAS SORU OLMASINA İLİŞKİN İBARE'' sütununda yer alan "*" işareti bulunan sorular idari para cezası kapsamında değerlendirmeye alınmaktadır. Diğer sorular izlemeye esas olan veya sorular arasında geçiş yapılmasına yönelik sorulardır. </a:t>
            </a:r>
          </a:p>
          <a:p>
            <a:pPr algn="just"/>
            <a:endParaRPr lang="tr-TR" sz="1600" dirty="0"/>
          </a:p>
          <a:p>
            <a:pPr algn="just"/>
            <a:r>
              <a:rPr lang="tr-TR" sz="1600" dirty="0"/>
              <a:t>İki soru numarası arasında kullanılan "-" ibaresi, bu iki soru arasındaki tüm soruları kapsamaktadır.</a:t>
            </a:r>
          </a:p>
          <a:p>
            <a:pPr algn="just"/>
            <a:r>
              <a:rPr lang="tr-TR" sz="1600" dirty="0"/>
              <a:t>  </a:t>
            </a:r>
          </a:p>
          <a:p>
            <a:pPr algn="just"/>
            <a:r>
              <a:rPr lang="tr-TR" sz="1600" dirty="0"/>
              <a:t>İzleme ve denetleme formunun tamamlanmasından sonra denetime katılan tüm komisyon üyeleri tarafından her sayfanın paraflanması, son sayfanın imzalanması gerekmektedir.</a:t>
            </a:r>
            <a:endParaRPr lang="tr-TR" sz="1600" dirty="0">
              <a:solidFill>
                <a:srgbClr val="FF0000"/>
              </a:solidFill>
            </a:endParaRPr>
          </a:p>
        </p:txBody>
      </p:sp>
      <p:sp>
        <p:nvSpPr>
          <p:cNvPr id="7" name="Dikdörtgen 6"/>
          <p:cNvSpPr/>
          <p:nvPr/>
        </p:nvSpPr>
        <p:spPr>
          <a:xfrm>
            <a:off x="323527" y="1840181"/>
            <a:ext cx="1327799" cy="400110"/>
          </a:xfrm>
          <a:prstGeom prst="rect">
            <a:avLst/>
          </a:prstGeom>
        </p:spPr>
        <p:txBody>
          <a:bodyPr wrap="none">
            <a:spAutoFit/>
          </a:bodyPr>
          <a:lstStyle/>
          <a:p>
            <a:r>
              <a:rPr lang="tr-TR" sz="2000" b="1" dirty="0" smtClean="0"/>
              <a:t>AÇIKLAMA</a:t>
            </a:r>
            <a:endParaRPr lang="tr-TR" sz="2000" b="1" dirty="0"/>
          </a:p>
        </p:txBody>
      </p:sp>
    </p:spTree>
    <p:extLst>
      <p:ext uri="{BB962C8B-B14F-4D97-AF65-F5344CB8AC3E}">
        <p14:creationId xmlns:p14="http://schemas.microsoft.com/office/powerpoint/2010/main" val="214341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87824" y="877362"/>
            <a:ext cx="1592167" cy="400110"/>
          </a:xfrm>
          <a:prstGeom prst="rect">
            <a:avLst/>
          </a:prstGeom>
        </p:spPr>
        <p:txBody>
          <a:bodyPr wrap="none">
            <a:spAutoFit/>
          </a:bodyPr>
          <a:lstStyle/>
          <a:p>
            <a:r>
              <a:rPr lang="tr-TR" sz="2000" b="1" dirty="0">
                <a:solidFill>
                  <a:srgbClr val="0070C0"/>
                </a:solidFill>
              </a:rPr>
              <a:t>G. İŞARETLER</a:t>
            </a:r>
          </a:p>
        </p:txBody>
      </p:sp>
      <p:graphicFrame>
        <p:nvGraphicFramePr>
          <p:cNvPr id="3" name="Tablo 2"/>
          <p:cNvGraphicFramePr>
            <a:graphicFrameLocks noGrp="1"/>
          </p:cNvGraphicFramePr>
          <p:nvPr>
            <p:extLst>
              <p:ext uri="{D42A27DB-BD31-4B8C-83A1-F6EECF244321}">
                <p14:modId xmlns:p14="http://schemas.microsoft.com/office/powerpoint/2010/main" val="2004260961"/>
              </p:ext>
            </p:extLst>
          </p:nvPr>
        </p:nvGraphicFramePr>
        <p:xfrm>
          <a:off x="323528" y="2348880"/>
          <a:ext cx="8301608" cy="1368152"/>
        </p:xfrm>
        <a:graphic>
          <a:graphicData uri="http://schemas.openxmlformats.org/drawingml/2006/table">
            <a:tbl>
              <a:tblPr/>
              <a:tblGrid>
                <a:gridCol w="8301608"/>
              </a:tblGrid>
              <a:tr h="1368152">
                <a:tc>
                  <a:txBody>
                    <a:bodyPr/>
                    <a:lstStyle/>
                    <a:p>
                      <a:pPr algn="l" fontAlgn="ctr"/>
                      <a:r>
                        <a:rPr lang="tr-TR" sz="1600" b="1" i="0" u="none" strike="noStrike" dirty="0">
                          <a:solidFill>
                            <a:srgbClr val="000000"/>
                          </a:solidFill>
                          <a:effectLst/>
                          <a:latin typeface="Times New Roman"/>
                        </a:rPr>
                        <a:t>(Gemilerin Teknik Yönetmeliği'nde geçen ''Yolculara yardımcı olmak amacıyla kullanılan işaretlerin sınırlı hareket ve algılamaya sahip kişiler tarafından kolayca ulaşılabileceği ve okunabileceği şekilde tasarlanması ve anahtar noktalara yerleştirilmesi gerekir. '' </a:t>
                      </a:r>
                      <a:r>
                        <a:rPr lang="tr-TR" sz="1600" b="1" i="0" u="none" strike="noStrike" dirty="0">
                          <a:solidFill>
                            <a:srgbClr val="FF0000"/>
                          </a:solidFill>
                          <a:effectLst/>
                          <a:latin typeface="Times New Roman"/>
                        </a:rPr>
                        <a:t>ibaresine yönelik denetim esasları TS 9111 Standardı esas alınarak belirlenmiştir.)</a:t>
                      </a:r>
                      <a:endParaRPr lang="tr-TR" sz="1600" b="1" i="0" u="none" strike="noStrike" dirty="0">
                        <a:solidFill>
                          <a:srgbClr val="000000"/>
                        </a:solidFill>
                        <a:effectLst/>
                        <a:latin typeface="Times New Roman"/>
                      </a:endParaRP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Dikdörtgen 4"/>
          <p:cNvSpPr/>
          <p:nvPr/>
        </p:nvSpPr>
        <p:spPr>
          <a:xfrm>
            <a:off x="323528" y="2348880"/>
            <a:ext cx="8280920" cy="1368152"/>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9751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43808" y="990020"/>
            <a:ext cx="1670650" cy="400110"/>
          </a:xfrm>
          <a:prstGeom prst="rect">
            <a:avLst/>
          </a:prstGeom>
        </p:spPr>
        <p:txBody>
          <a:bodyPr wrap="none">
            <a:spAutoFit/>
          </a:bodyPr>
          <a:lstStyle/>
          <a:p>
            <a:r>
              <a:rPr lang="tr-TR" sz="2000" b="1" dirty="0">
                <a:solidFill>
                  <a:srgbClr val="0070C0"/>
                </a:solidFill>
              </a:rPr>
              <a:t>H. ALARMLAR</a:t>
            </a:r>
          </a:p>
        </p:txBody>
      </p:sp>
      <p:graphicFrame>
        <p:nvGraphicFramePr>
          <p:cNvPr id="3" name="Tablo 2"/>
          <p:cNvGraphicFramePr>
            <a:graphicFrameLocks noGrp="1"/>
          </p:cNvGraphicFramePr>
          <p:nvPr>
            <p:extLst>
              <p:ext uri="{D42A27DB-BD31-4B8C-83A1-F6EECF244321}">
                <p14:modId xmlns:p14="http://schemas.microsoft.com/office/powerpoint/2010/main" val="3136721209"/>
              </p:ext>
            </p:extLst>
          </p:nvPr>
        </p:nvGraphicFramePr>
        <p:xfrm>
          <a:off x="467544" y="2348880"/>
          <a:ext cx="8219256" cy="1805443"/>
        </p:xfrm>
        <a:graphic>
          <a:graphicData uri="http://schemas.openxmlformats.org/drawingml/2006/table">
            <a:tbl>
              <a:tblPr/>
              <a:tblGrid>
                <a:gridCol w="8219256"/>
              </a:tblGrid>
              <a:tr h="1805443">
                <a:tc>
                  <a:txBody>
                    <a:bodyPr/>
                    <a:lstStyle/>
                    <a:p>
                      <a:pPr algn="l" fontAlgn="ctr"/>
                      <a:r>
                        <a:rPr lang="tr-TR" sz="1600" b="1" i="0" u="none" strike="noStrike" dirty="0">
                          <a:solidFill>
                            <a:srgbClr val="000000"/>
                          </a:solidFill>
                          <a:effectLst/>
                          <a:latin typeface="Times New Roman"/>
                        </a:rPr>
                        <a:t>(Gemilerin Teknik Yönetmeliği'nde geçen ''Alarm sistemleri ve butonları, algı ve öğrenme engelliler de dâhil olmak üzere tüm hareket sınırlı kişileri uyarabilecek ve onlar tarafından ulaşılabilecek konumda olur. '' ibaresine yönelik denetim esasları TS 9111 Standardı </a:t>
                      </a:r>
                      <a:r>
                        <a:rPr lang="tr-TR" sz="1600" b="1" i="0" u="none" strike="noStrike" dirty="0">
                          <a:solidFill>
                            <a:srgbClr val="FF0000"/>
                          </a:solidFill>
                          <a:effectLst/>
                          <a:latin typeface="Times New Roman"/>
                        </a:rPr>
                        <a:t>esas alınarak belirlenmiştir.)</a:t>
                      </a:r>
                      <a:endParaRPr lang="tr-TR" sz="1600" b="1" i="0" u="none" strike="noStrike" dirty="0">
                        <a:solidFill>
                          <a:srgbClr val="000000"/>
                        </a:solidFill>
                        <a:effectLst/>
                        <a:latin typeface="Times New Roman"/>
                      </a:endParaRP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Dikdörtgen 3"/>
          <p:cNvSpPr/>
          <p:nvPr/>
        </p:nvSpPr>
        <p:spPr>
          <a:xfrm>
            <a:off x="467544" y="2348880"/>
            <a:ext cx="8208912" cy="1800200"/>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52844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86907864"/>
              </p:ext>
            </p:extLst>
          </p:nvPr>
        </p:nvGraphicFramePr>
        <p:xfrm>
          <a:off x="395536" y="2132856"/>
          <a:ext cx="8229600" cy="1872208"/>
        </p:xfrm>
        <a:graphic>
          <a:graphicData uri="http://schemas.openxmlformats.org/drawingml/2006/table">
            <a:tbl>
              <a:tblPr/>
              <a:tblGrid>
                <a:gridCol w="8229600"/>
              </a:tblGrid>
              <a:tr h="1872208">
                <a:tc>
                  <a:txBody>
                    <a:bodyPr/>
                    <a:lstStyle/>
                    <a:p>
                      <a:pPr algn="ctr" fontAlgn="ctr"/>
                      <a:r>
                        <a:rPr lang="tr-TR" sz="1000" b="1" i="0" u="none" strike="noStrike" dirty="0">
                          <a:solidFill>
                            <a:srgbClr val="000000"/>
                          </a:solidFill>
                          <a:effectLst/>
                          <a:latin typeface="Times New Roman"/>
                        </a:rPr>
                        <a:t>I.TUVALETLER VE LAVABOLAR  </a:t>
                      </a:r>
                      <a:br>
                        <a:rPr lang="tr-TR" sz="1000" b="1" i="0" u="none" strike="noStrike" dirty="0">
                          <a:solidFill>
                            <a:srgbClr val="000000"/>
                          </a:solidFill>
                          <a:effectLst/>
                          <a:latin typeface="Times New Roman"/>
                        </a:rPr>
                      </a:br>
                      <a:r>
                        <a:rPr lang="tr-TR" sz="1000" b="1" i="0" u="none" strike="noStrike" dirty="0">
                          <a:solidFill>
                            <a:srgbClr val="FF0000"/>
                          </a:solidFill>
                          <a:effectLst/>
                          <a:latin typeface="Times New Roman"/>
                        </a:rPr>
                        <a:t>(BU BÖLÜM 07.01.2011 TARİHİNDEN SONRA İMAL EDİLEN GEMİLER İÇİN UYGULANACAKTIR.)  </a:t>
                      </a:r>
                      <a:endParaRPr lang="tr-TR" sz="1000" b="1" i="0" u="none" strike="noStrike" dirty="0">
                        <a:solidFill>
                          <a:srgbClr val="000000"/>
                        </a:solidFill>
                        <a:effectLst/>
                        <a:latin typeface="Times New Roman"/>
                      </a:endParaRP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bl>
          </a:graphicData>
        </a:graphic>
      </p:graphicFrame>
      <p:sp>
        <p:nvSpPr>
          <p:cNvPr id="4" name="Dikdörtgen 3"/>
          <p:cNvSpPr/>
          <p:nvPr/>
        </p:nvSpPr>
        <p:spPr>
          <a:xfrm>
            <a:off x="433377" y="2132856"/>
            <a:ext cx="8208912" cy="1872208"/>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81157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23528" y="980728"/>
            <a:ext cx="8496944" cy="5616624"/>
          </a:xfrm>
        </p:spPr>
        <p:txBody>
          <a:bodyPr>
            <a:noAutofit/>
          </a:bodyPr>
          <a:lstStyle/>
          <a:p>
            <a:pPr algn="just"/>
            <a:endParaRPr lang="tr-TR" sz="2000" dirty="0" smtClean="0">
              <a:solidFill>
                <a:schemeClr val="tx1"/>
              </a:solidFill>
            </a:endParaRPr>
          </a:p>
          <a:p>
            <a:pPr algn="just"/>
            <a:endParaRPr lang="tr-TR" sz="2000" dirty="0">
              <a:solidFill>
                <a:schemeClr val="tx1"/>
              </a:solidFill>
            </a:endParaRPr>
          </a:p>
          <a:p>
            <a:pPr algn="just"/>
            <a:endParaRPr lang="tr-TR" sz="2000" dirty="0" smtClean="0">
              <a:solidFill>
                <a:schemeClr val="tx1"/>
              </a:solidFill>
            </a:endParaRPr>
          </a:p>
          <a:p>
            <a:pPr algn="just"/>
            <a:endParaRPr lang="tr-TR" sz="2000" dirty="0" smtClean="0">
              <a:solidFill>
                <a:schemeClr val="tx1"/>
              </a:solidFill>
            </a:endParaRPr>
          </a:p>
        </p:txBody>
      </p:sp>
      <p:sp>
        <p:nvSpPr>
          <p:cNvPr id="4" name="Başlık 1"/>
          <p:cNvSpPr txBox="1">
            <a:spLocks/>
          </p:cNvSpPr>
          <p:nvPr/>
        </p:nvSpPr>
        <p:spPr>
          <a:xfrm>
            <a:off x="683568" y="1412776"/>
            <a:ext cx="3886200" cy="6505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400" b="1" dirty="0" smtClean="0"/>
              <a:t>KAPSAM</a:t>
            </a:r>
            <a:endParaRPr lang="tr-TR" sz="2400" b="1" dirty="0"/>
          </a:p>
        </p:txBody>
      </p:sp>
      <p:sp>
        <p:nvSpPr>
          <p:cNvPr id="8" name="Dikdörtgen 7"/>
          <p:cNvSpPr/>
          <p:nvPr/>
        </p:nvSpPr>
        <p:spPr>
          <a:xfrm>
            <a:off x="573324" y="2564904"/>
            <a:ext cx="7848872" cy="1077218"/>
          </a:xfrm>
          <a:prstGeom prst="rect">
            <a:avLst/>
          </a:prstGeom>
        </p:spPr>
        <p:txBody>
          <a:bodyPr wrap="square">
            <a:spAutoFit/>
          </a:bodyPr>
          <a:lstStyle/>
          <a:p>
            <a:r>
              <a:rPr lang="tr-TR" sz="1600" dirty="0">
                <a:solidFill>
                  <a:srgbClr val="FF0000"/>
                </a:solidFill>
              </a:rPr>
              <a:t>Bu form 5378 sayılı Engelliler Hakkında Kanunun Geçici 3 üncü maddesi kapsamında yer alan ve büyükşehir belediyeleri ve belediyelerin, şehir içinde kendilerince sunulan ya da denetimlerinde olan toplu taşıma hizmetlerinin </a:t>
            </a:r>
            <a:r>
              <a:rPr lang="tr-TR" sz="1600" dirty="0" err="1">
                <a:solidFill>
                  <a:srgbClr val="FF0000"/>
                </a:solidFill>
              </a:rPr>
              <a:t>erişebilirliğinin</a:t>
            </a:r>
            <a:r>
              <a:rPr lang="tr-TR" sz="1600" dirty="0">
                <a:solidFill>
                  <a:srgbClr val="FF0000"/>
                </a:solidFill>
              </a:rPr>
              <a:t> izlenmesi ve denetlenmesine yöneliktir. </a:t>
            </a:r>
            <a:endParaRPr lang="tr-TR" sz="1600" dirty="0"/>
          </a:p>
        </p:txBody>
      </p:sp>
    </p:spTree>
    <p:extLst>
      <p:ext uri="{BB962C8B-B14F-4D97-AF65-F5344CB8AC3E}">
        <p14:creationId xmlns:p14="http://schemas.microsoft.com/office/powerpoint/2010/main" val="405675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771800" y="1062028"/>
            <a:ext cx="1974323" cy="400110"/>
          </a:xfrm>
          <a:prstGeom prst="rect">
            <a:avLst/>
          </a:prstGeom>
        </p:spPr>
        <p:txBody>
          <a:bodyPr wrap="none">
            <a:spAutoFit/>
          </a:bodyPr>
          <a:lstStyle/>
          <a:p>
            <a:r>
              <a:rPr lang="tr-TR" sz="2000" b="1" dirty="0">
                <a:solidFill>
                  <a:srgbClr val="0070C0"/>
                </a:solidFill>
              </a:rPr>
              <a:t>A.GEMİYE</a:t>
            </a:r>
            <a:r>
              <a:rPr lang="tr-TR" b="1" dirty="0">
                <a:solidFill>
                  <a:srgbClr val="0070C0"/>
                </a:solidFill>
              </a:rPr>
              <a:t> ERİŞİM</a:t>
            </a:r>
          </a:p>
        </p:txBody>
      </p:sp>
      <p:graphicFrame>
        <p:nvGraphicFramePr>
          <p:cNvPr id="5" name="Tablo 4"/>
          <p:cNvGraphicFramePr>
            <a:graphicFrameLocks noGrp="1"/>
          </p:cNvGraphicFramePr>
          <p:nvPr>
            <p:extLst>
              <p:ext uri="{D42A27DB-BD31-4B8C-83A1-F6EECF244321}">
                <p14:modId xmlns:p14="http://schemas.microsoft.com/office/powerpoint/2010/main" val="1768142253"/>
              </p:ext>
            </p:extLst>
          </p:nvPr>
        </p:nvGraphicFramePr>
        <p:xfrm>
          <a:off x="323528" y="2276872"/>
          <a:ext cx="8363272" cy="1768179"/>
        </p:xfrm>
        <a:graphic>
          <a:graphicData uri="http://schemas.openxmlformats.org/drawingml/2006/table">
            <a:tbl>
              <a:tblPr/>
              <a:tblGrid>
                <a:gridCol w="1324788"/>
                <a:gridCol w="587819"/>
                <a:gridCol w="3456732"/>
                <a:gridCol w="2993933"/>
              </a:tblGrid>
              <a:tr h="1768179">
                <a:tc>
                  <a:txBody>
                    <a:bodyPr/>
                    <a:lstStyle/>
                    <a:p>
                      <a:pPr algn="ctr" fontAlgn="ctr"/>
                      <a:r>
                        <a:rPr lang="tr-TR" sz="1900" b="1" i="0" u="none" strike="noStrike" dirty="0">
                          <a:solidFill>
                            <a:srgbClr val="000000"/>
                          </a:solidFill>
                          <a:effectLst/>
                          <a:latin typeface="Times New Roman"/>
                        </a:rPr>
                        <a:t>*</a:t>
                      </a:r>
                    </a:p>
                  </a:txBody>
                  <a:tcPr marL="6470" marR="6470" marT="647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imes New Roman"/>
                        </a:rPr>
                        <a:t>A.1</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0" i="0" u="none" strike="noStrike" dirty="0">
                          <a:solidFill>
                            <a:srgbClr val="000000"/>
                          </a:solidFill>
                          <a:effectLst/>
                          <a:latin typeface="Times New Roman"/>
                        </a:rPr>
                        <a:t>Gemide engelli kişilerin kullanımına yönelik düzenlenmiş en az bir giriş bulunmakta mıdır?                                    </a:t>
                      </a:r>
                      <a:br>
                        <a:rPr lang="tr-TR" sz="1000" b="0" i="0" u="none" strike="noStrike" dirty="0">
                          <a:solidFill>
                            <a:srgbClr val="000000"/>
                          </a:solidFill>
                          <a:effectLst/>
                          <a:latin typeface="Times New Roman"/>
                        </a:rPr>
                      </a:br>
                      <a:r>
                        <a:rPr lang="tr-TR" sz="1000" b="0" i="0" u="none" strike="noStrike" dirty="0">
                          <a:solidFill>
                            <a:srgbClr val="000000"/>
                          </a:solidFill>
                          <a:effectLst/>
                          <a:latin typeface="Times New Roman"/>
                        </a:rPr>
                        <a:t>Cevabınız</a:t>
                      </a:r>
                      <a:r>
                        <a:rPr lang="tr-TR" sz="1000" b="1" i="0" u="none" strike="noStrike" dirty="0">
                          <a:solidFill>
                            <a:srgbClr val="000000"/>
                          </a:solidFill>
                          <a:effectLst/>
                          <a:latin typeface="Times New Roman"/>
                        </a:rPr>
                        <a:t> hayırsa "</a:t>
                      </a:r>
                      <a:r>
                        <a:rPr lang="tr-TR" sz="1000" b="1" i="0" u="none" strike="noStrike" dirty="0" err="1">
                          <a:solidFill>
                            <a:srgbClr val="000000"/>
                          </a:solidFill>
                          <a:effectLst/>
                          <a:latin typeface="Times New Roman"/>
                        </a:rPr>
                        <a:t>B.Güvertede</a:t>
                      </a:r>
                      <a:r>
                        <a:rPr lang="tr-TR" sz="1000" b="1" i="0" u="none" strike="noStrike" dirty="0">
                          <a:solidFill>
                            <a:srgbClr val="000000"/>
                          </a:solidFill>
                          <a:effectLst/>
                          <a:latin typeface="Times New Roman"/>
                        </a:rPr>
                        <a:t> araç parkı" bölümüne</a:t>
                      </a:r>
                      <a:r>
                        <a:rPr lang="tr-TR" sz="1000" b="0" i="0" u="none" strike="noStrike" dirty="0">
                          <a:solidFill>
                            <a:srgbClr val="000000"/>
                          </a:solidFill>
                          <a:effectLst/>
                          <a:latin typeface="Times New Roman"/>
                        </a:rPr>
                        <a:t> geçiniz.</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imes New Roman"/>
                        </a:rPr>
                        <a:t>Evet              /            Hayır</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Dikdörtgen 5"/>
          <p:cNvSpPr/>
          <p:nvPr/>
        </p:nvSpPr>
        <p:spPr>
          <a:xfrm>
            <a:off x="323528" y="2276872"/>
            <a:ext cx="8352928" cy="1728192"/>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5332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519885577"/>
              </p:ext>
            </p:extLst>
          </p:nvPr>
        </p:nvGraphicFramePr>
        <p:xfrm>
          <a:off x="323528" y="1916833"/>
          <a:ext cx="8363271" cy="2997694"/>
        </p:xfrm>
        <a:graphic>
          <a:graphicData uri="http://schemas.openxmlformats.org/drawingml/2006/table">
            <a:tbl>
              <a:tblPr/>
              <a:tblGrid>
                <a:gridCol w="1324788"/>
                <a:gridCol w="587819"/>
                <a:gridCol w="3456732"/>
                <a:gridCol w="1342334"/>
                <a:gridCol w="1651598"/>
              </a:tblGrid>
              <a:tr h="2997694">
                <a:tc>
                  <a:txBody>
                    <a:bodyPr/>
                    <a:lstStyle/>
                    <a:p>
                      <a:pPr algn="ctr" fontAlgn="ctr"/>
                      <a:r>
                        <a:rPr lang="tr-TR" sz="1200" b="1" i="0" u="none" strike="noStrike" dirty="0">
                          <a:solidFill>
                            <a:srgbClr val="000000"/>
                          </a:solidFill>
                          <a:effectLst/>
                          <a:latin typeface="Times New Roman"/>
                        </a:rPr>
                        <a:t>*</a:t>
                      </a:r>
                    </a:p>
                  </a:txBody>
                  <a:tcPr marL="6470" marR="6470" marT="647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a:rPr>
                        <a:t>A.13</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FF0000"/>
                          </a:solidFill>
                          <a:effectLst/>
                          <a:latin typeface="Times New Roman"/>
                        </a:rPr>
                        <a:t>A.4 sorusuna evet cevabı verildiyse bu soru cevaplanmak zorunda değildir.</a:t>
                      </a:r>
                      <a:br>
                        <a:rPr lang="tr-TR" sz="1200" b="0" i="0" u="none" strike="noStrike">
                          <a:solidFill>
                            <a:srgbClr val="FF0000"/>
                          </a:solidFill>
                          <a:effectLst/>
                          <a:latin typeface="Times New Roman"/>
                        </a:rPr>
                      </a:br>
                      <a:r>
                        <a:rPr lang="tr-TR" sz="1200" b="0" i="0" u="none" strike="noStrike">
                          <a:solidFill>
                            <a:srgbClr val="FF0000"/>
                          </a:solidFill>
                          <a:effectLst/>
                          <a:latin typeface="Times New Roman"/>
                        </a:rPr>
                        <a:t>Geminin girişinde rampa yapılması mümkün olmadığı durumlarda  çalışır durumda , TSE asansör standardlarına uygun, alternatif ulaşım yöntemi (asansör veya ölçüleri en az 90 cm x 125 cm kaldırma ve iletme platformu) var mıdır?</a:t>
                      </a:r>
                      <a:br>
                        <a:rPr lang="tr-TR" sz="1200" b="0" i="0" u="none" strike="noStrike">
                          <a:solidFill>
                            <a:srgbClr val="FF0000"/>
                          </a:solidFill>
                          <a:effectLst/>
                          <a:latin typeface="Times New Roman"/>
                        </a:rPr>
                      </a:br>
                      <a:r>
                        <a:rPr lang="tr-TR" sz="1200" b="0" i="0" u="none" strike="noStrike">
                          <a:solidFill>
                            <a:srgbClr val="FF0000"/>
                          </a:solidFill>
                          <a:effectLst/>
                          <a:latin typeface="Times New Roman"/>
                        </a:rPr>
                        <a:t>(Bu soruya tüm özelliklerin sağlanması halinde evet cevabı veriniz. Çalışır durumda olma hali personel desteği ile çalıştırılabilen alternatif ulaşım yöntemi için gerekli destek </a:t>
                      </a:r>
                      <a:r>
                        <a:rPr lang="tr-TR" sz="1200" b="0" i="0" u="sng" strike="noStrike">
                          <a:solidFill>
                            <a:srgbClr val="FF0000"/>
                          </a:solidFill>
                          <a:effectLst/>
                          <a:latin typeface="Times New Roman"/>
                        </a:rPr>
                        <a:t>de</a:t>
                      </a:r>
                      <a:r>
                        <a:rPr lang="tr-TR" sz="1200" b="0" i="0" u="none" strike="noStrike">
                          <a:solidFill>
                            <a:srgbClr val="FF0000"/>
                          </a:solidFill>
                          <a:effectLst/>
                          <a:latin typeface="Times New Roman"/>
                        </a:rPr>
                        <a:t> sağlandığında kabul edilmelidir.)</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a:rPr>
                        <a:t>Evet              /            Hayır</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0000"/>
                          </a:solidFill>
                          <a:effectLst/>
                          <a:latin typeface="Times New Roman"/>
                        </a:rPr>
                        <a:t>A.4 VE A.13 SORULARININ İKİSİNİDE HAYIR CEVABI VERİLMİŞSE İDARİ PARA CEZASI UYGULAMASINA ESAS TEŞKİL EDER.</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Dikdörtgen 2"/>
          <p:cNvSpPr/>
          <p:nvPr/>
        </p:nvSpPr>
        <p:spPr>
          <a:xfrm>
            <a:off x="323528" y="1916832"/>
            <a:ext cx="8352928" cy="3024336"/>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2771799" y="712733"/>
            <a:ext cx="1865511" cy="369332"/>
          </a:xfrm>
          <a:prstGeom prst="rect">
            <a:avLst/>
          </a:prstGeom>
        </p:spPr>
        <p:txBody>
          <a:bodyPr wrap="none">
            <a:spAutoFit/>
          </a:bodyPr>
          <a:lstStyle/>
          <a:p>
            <a:r>
              <a:rPr lang="tr-TR" b="1" dirty="0">
                <a:solidFill>
                  <a:srgbClr val="0070C0"/>
                </a:solidFill>
              </a:rPr>
              <a:t>A.GEMİYE ERİŞİM</a:t>
            </a:r>
          </a:p>
        </p:txBody>
      </p:sp>
    </p:spTree>
    <p:extLst>
      <p:ext uri="{BB962C8B-B14F-4D97-AF65-F5344CB8AC3E}">
        <p14:creationId xmlns:p14="http://schemas.microsoft.com/office/powerpoint/2010/main" val="206237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977217"/>
            <a:ext cx="7272808" cy="677108"/>
          </a:xfrm>
          <a:prstGeom prst="rect">
            <a:avLst/>
          </a:prstGeom>
        </p:spPr>
        <p:txBody>
          <a:bodyPr wrap="square">
            <a:spAutoFit/>
          </a:bodyPr>
          <a:lstStyle/>
          <a:p>
            <a:r>
              <a:rPr lang="tr-TR" b="1" dirty="0">
                <a:solidFill>
                  <a:srgbClr val="0070C0"/>
                </a:solidFill>
              </a:rPr>
              <a:t>B.GÜVERTEDE ARAÇ PARKI (BU BÖLÜM RO-RO GEMİLERİ VE ARABALI </a:t>
            </a:r>
            <a:r>
              <a:rPr lang="tr-TR" sz="2000" b="1" dirty="0">
                <a:solidFill>
                  <a:srgbClr val="0070C0"/>
                </a:solidFill>
              </a:rPr>
              <a:t>VAPURLAR</a:t>
            </a:r>
            <a:r>
              <a:rPr lang="tr-TR" b="1" dirty="0">
                <a:solidFill>
                  <a:srgbClr val="0070C0"/>
                </a:solidFill>
              </a:rPr>
              <a:t> İÇİN DOLDURULACAKTIR)</a:t>
            </a:r>
          </a:p>
        </p:txBody>
      </p:sp>
      <p:graphicFrame>
        <p:nvGraphicFramePr>
          <p:cNvPr id="6" name="Tablo 5"/>
          <p:cNvGraphicFramePr>
            <a:graphicFrameLocks noGrp="1"/>
          </p:cNvGraphicFramePr>
          <p:nvPr>
            <p:extLst>
              <p:ext uri="{D42A27DB-BD31-4B8C-83A1-F6EECF244321}">
                <p14:modId xmlns:p14="http://schemas.microsoft.com/office/powerpoint/2010/main" val="706446561"/>
              </p:ext>
            </p:extLst>
          </p:nvPr>
        </p:nvGraphicFramePr>
        <p:xfrm>
          <a:off x="395536" y="2780928"/>
          <a:ext cx="8291264" cy="1800200"/>
        </p:xfrm>
        <a:graphic>
          <a:graphicData uri="http://schemas.openxmlformats.org/drawingml/2006/table">
            <a:tbl>
              <a:tblPr/>
              <a:tblGrid>
                <a:gridCol w="1313382"/>
                <a:gridCol w="582758"/>
                <a:gridCol w="3426969"/>
                <a:gridCol w="2968155"/>
              </a:tblGrid>
              <a:tr h="1800200">
                <a:tc>
                  <a:txBody>
                    <a:bodyPr/>
                    <a:lstStyle/>
                    <a:p>
                      <a:pPr algn="ctr" fontAlgn="ctr"/>
                      <a:r>
                        <a:rPr lang="tr-TR" sz="1600" b="1" i="0" u="none" strike="noStrike" dirty="0">
                          <a:solidFill>
                            <a:srgbClr val="000000"/>
                          </a:solidFill>
                          <a:effectLst/>
                          <a:latin typeface="Times New Roman"/>
                        </a:rPr>
                        <a:t>*</a:t>
                      </a:r>
                    </a:p>
                  </a:txBody>
                  <a:tcPr marL="6470" marR="6470" marT="647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0000"/>
                          </a:solidFill>
                          <a:effectLst/>
                          <a:latin typeface="Times New Roman"/>
                        </a:rPr>
                        <a:t>B.1</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0" i="0" u="none" strike="noStrike" dirty="0">
                          <a:solidFill>
                            <a:srgbClr val="000000"/>
                          </a:solidFill>
                          <a:effectLst/>
                          <a:latin typeface="Times New Roman"/>
                        </a:rPr>
                        <a:t>Ro-Ro yolcu gemilerinde ve arabalı vapurlarda engelli otopark yeri var mıdır?</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Times New Roman"/>
                        </a:rPr>
                        <a:t>Evet              /            Hayır</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Dikdörtgen 6"/>
          <p:cNvSpPr/>
          <p:nvPr/>
        </p:nvSpPr>
        <p:spPr>
          <a:xfrm>
            <a:off x="395536" y="2780928"/>
            <a:ext cx="8280920" cy="1800200"/>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1075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826327063"/>
              </p:ext>
            </p:extLst>
          </p:nvPr>
        </p:nvGraphicFramePr>
        <p:xfrm>
          <a:off x="395536" y="2348880"/>
          <a:ext cx="8229600" cy="1368152"/>
        </p:xfrm>
        <a:graphic>
          <a:graphicData uri="http://schemas.openxmlformats.org/drawingml/2006/table">
            <a:tbl>
              <a:tblPr/>
              <a:tblGrid>
                <a:gridCol w="8229600"/>
              </a:tblGrid>
              <a:tr h="1368152">
                <a:tc>
                  <a:txBody>
                    <a:bodyPr/>
                    <a:lstStyle/>
                    <a:p>
                      <a:pPr algn="ctr" fontAlgn="ctr"/>
                      <a:r>
                        <a:rPr lang="tr-TR" sz="1000" b="1" i="0" u="none" strike="noStrike" dirty="0">
                          <a:solidFill>
                            <a:srgbClr val="000000"/>
                          </a:solidFill>
                          <a:effectLst/>
                          <a:latin typeface="Times New Roman"/>
                        </a:rPr>
                        <a:t>C.ASANSÖRLER </a:t>
                      </a:r>
                      <a:br>
                        <a:rPr lang="tr-TR" sz="1000" b="1" i="0" u="none" strike="noStrike" dirty="0">
                          <a:solidFill>
                            <a:srgbClr val="000000"/>
                          </a:solidFill>
                          <a:effectLst/>
                          <a:latin typeface="Times New Roman"/>
                        </a:rPr>
                      </a:br>
                      <a:r>
                        <a:rPr lang="tr-TR" sz="1000" b="1" i="0" u="none" strike="noStrike" dirty="0">
                          <a:solidFill>
                            <a:srgbClr val="FF0000"/>
                          </a:solidFill>
                          <a:effectLst/>
                          <a:latin typeface="Times New Roman"/>
                        </a:rPr>
                        <a:t>(BU BÖLÜM 17.01.2011 TARİHİNDEN SONRA İMAL EDİLEN GEMİLER İÇİN UYGULANACAKTIR.) </a:t>
                      </a:r>
                      <a:r>
                        <a:rPr lang="tr-TR" sz="1000" b="1" i="0" u="none" strike="noStrike" dirty="0">
                          <a:solidFill>
                            <a:srgbClr val="000000"/>
                          </a:solidFill>
                          <a:effectLst/>
                          <a:latin typeface="Times New Roman"/>
                        </a:rPr>
                        <a:t> </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bl>
          </a:graphicData>
        </a:graphic>
      </p:graphicFrame>
      <p:sp>
        <p:nvSpPr>
          <p:cNvPr id="6" name="Dikdörtgen 5"/>
          <p:cNvSpPr/>
          <p:nvPr/>
        </p:nvSpPr>
        <p:spPr>
          <a:xfrm>
            <a:off x="2987824" y="1195264"/>
            <a:ext cx="7272808" cy="400110"/>
          </a:xfrm>
          <a:prstGeom prst="rect">
            <a:avLst/>
          </a:prstGeom>
        </p:spPr>
        <p:txBody>
          <a:bodyPr wrap="square">
            <a:spAutoFit/>
          </a:bodyPr>
          <a:lstStyle/>
          <a:p>
            <a:r>
              <a:rPr lang="tr-TR" b="1" dirty="0" smtClean="0">
                <a:solidFill>
                  <a:srgbClr val="0070C0"/>
                </a:solidFill>
              </a:rPr>
              <a:t>C. </a:t>
            </a:r>
            <a:r>
              <a:rPr lang="tr-TR" sz="2000" b="1" dirty="0" smtClean="0">
                <a:solidFill>
                  <a:srgbClr val="0070C0"/>
                </a:solidFill>
              </a:rPr>
              <a:t>ASANSÖRLER</a:t>
            </a:r>
            <a:endParaRPr lang="tr-TR" sz="2000" b="1" dirty="0">
              <a:solidFill>
                <a:srgbClr val="0070C0"/>
              </a:solidFill>
            </a:endParaRPr>
          </a:p>
        </p:txBody>
      </p:sp>
      <p:sp>
        <p:nvSpPr>
          <p:cNvPr id="7" name="Dikdörtgen 6"/>
          <p:cNvSpPr/>
          <p:nvPr/>
        </p:nvSpPr>
        <p:spPr>
          <a:xfrm>
            <a:off x="395536" y="2348880"/>
            <a:ext cx="8280920" cy="1368152"/>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627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431633" y="1340768"/>
            <a:ext cx="2986651" cy="400110"/>
          </a:xfrm>
          <a:prstGeom prst="rect">
            <a:avLst/>
          </a:prstGeom>
        </p:spPr>
        <p:txBody>
          <a:bodyPr wrap="none">
            <a:spAutoFit/>
          </a:bodyPr>
          <a:lstStyle/>
          <a:p>
            <a:r>
              <a:rPr lang="tr-TR" b="1" dirty="0">
                <a:solidFill>
                  <a:srgbClr val="0070C0"/>
                </a:solidFill>
              </a:rPr>
              <a:t>E. </a:t>
            </a:r>
            <a:r>
              <a:rPr lang="tr-TR" sz="2000" b="1" dirty="0">
                <a:solidFill>
                  <a:srgbClr val="0070C0"/>
                </a:solidFill>
              </a:rPr>
              <a:t>KORİDORLAR</a:t>
            </a:r>
            <a:r>
              <a:rPr lang="tr-TR" b="1" dirty="0">
                <a:solidFill>
                  <a:srgbClr val="0070C0"/>
                </a:solidFill>
              </a:rPr>
              <a:t> VE KAPILAR</a:t>
            </a:r>
          </a:p>
        </p:txBody>
      </p:sp>
      <p:graphicFrame>
        <p:nvGraphicFramePr>
          <p:cNvPr id="5" name="Tablo 4"/>
          <p:cNvGraphicFramePr>
            <a:graphicFrameLocks noGrp="1"/>
          </p:cNvGraphicFramePr>
          <p:nvPr>
            <p:extLst>
              <p:ext uri="{D42A27DB-BD31-4B8C-83A1-F6EECF244321}">
                <p14:modId xmlns:p14="http://schemas.microsoft.com/office/powerpoint/2010/main" val="757739961"/>
              </p:ext>
            </p:extLst>
          </p:nvPr>
        </p:nvGraphicFramePr>
        <p:xfrm>
          <a:off x="467544" y="2852936"/>
          <a:ext cx="8219256" cy="1201105"/>
        </p:xfrm>
        <a:graphic>
          <a:graphicData uri="http://schemas.openxmlformats.org/drawingml/2006/table">
            <a:tbl>
              <a:tblPr/>
              <a:tblGrid>
                <a:gridCol w="1301975"/>
                <a:gridCol w="577697"/>
                <a:gridCol w="3397207"/>
                <a:gridCol w="2942377"/>
              </a:tblGrid>
              <a:tr h="1201105">
                <a:tc>
                  <a:txBody>
                    <a:bodyPr/>
                    <a:lstStyle/>
                    <a:p>
                      <a:pPr algn="ctr" fontAlgn="ctr"/>
                      <a:r>
                        <a:rPr lang="tr-TR" sz="1600" b="1" i="0" u="none" strike="noStrike" dirty="0">
                          <a:solidFill>
                            <a:srgbClr val="000000"/>
                          </a:solidFill>
                          <a:effectLst/>
                          <a:latin typeface="Times New Roman"/>
                        </a:rPr>
                        <a:t>*</a:t>
                      </a:r>
                    </a:p>
                  </a:txBody>
                  <a:tcPr marL="6470" marR="6470" marT="647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0000"/>
                          </a:solidFill>
                          <a:effectLst/>
                          <a:latin typeface="Times New Roman"/>
                        </a:rPr>
                        <a:t>E.5</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0" i="0" u="none" strike="noStrike">
                          <a:solidFill>
                            <a:srgbClr val="FF0000"/>
                          </a:solidFill>
                          <a:effectLst/>
                          <a:latin typeface="Times New Roman"/>
                        </a:rPr>
                        <a:t>Tırabzanda küpeşte var mıdır?</a:t>
                      </a:r>
                      <a:br>
                        <a:rPr lang="tr-TR" sz="1600" b="0" i="0" u="none" strike="noStrike">
                          <a:solidFill>
                            <a:srgbClr val="FF0000"/>
                          </a:solidFill>
                          <a:effectLst/>
                          <a:latin typeface="Times New Roman"/>
                        </a:rPr>
                      </a:br>
                      <a:endParaRPr lang="tr-TR" sz="1600" b="0" i="0" u="none" strike="noStrike">
                        <a:solidFill>
                          <a:srgbClr val="FF0000"/>
                        </a:solidFill>
                        <a:effectLst/>
                        <a:latin typeface="Times New Roman"/>
                      </a:endParaRP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Times New Roman"/>
                        </a:rPr>
                        <a:t>Evet              /            Hayır</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Dikdörtgen 5"/>
          <p:cNvSpPr/>
          <p:nvPr/>
        </p:nvSpPr>
        <p:spPr>
          <a:xfrm>
            <a:off x="467544" y="2852936"/>
            <a:ext cx="8208912" cy="1224136"/>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8379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55776" y="945722"/>
            <a:ext cx="2618474" cy="369332"/>
          </a:xfrm>
          <a:prstGeom prst="rect">
            <a:avLst/>
          </a:prstGeom>
        </p:spPr>
        <p:txBody>
          <a:bodyPr wrap="none">
            <a:spAutoFit/>
          </a:bodyPr>
          <a:lstStyle/>
          <a:p>
            <a:r>
              <a:rPr lang="tr-TR" b="1" dirty="0">
                <a:solidFill>
                  <a:srgbClr val="0070C0"/>
                </a:solidFill>
              </a:rPr>
              <a:t>F. GÜVERTE VE ZEMİNLER</a:t>
            </a:r>
          </a:p>
        </p:txBody>
      </p:sp>
      <p:graphicFrame>
        <p:nvGraphicFramePr>
          <p:cNvPr id="5" name="Tablo 4"/>
          <p:cNvGraphicFramePr>
            <a:graphicFrameLocks noGrp="1"/>
          </p:cNvGraphicFramePr>
          <p:nvPr>
            <p:extLst>
              <p:ext uri="{D42A27DB-BD31-4B8C-83A1-F6EECF244321}">
                <p14:modId xmlns:p14="http://schemas.microsoft.com/office/powerpoint/2010/main" val="1507646111"/>
              </p:ext>
            </p:extLst>
          </p:nvPr>
        </p:nvGraphicFramePr>
        <p:xfrm>
          <a:off x="323528" y="1988840"/>
          <a:ext cx="8363271" cy="2780150"/>
        </p:xfrm>
        <a:graphic>
          <a:graphicData uri="http://schemas.openxmlformats.org/drawingml/2006/table">
            <a:tbl>
              <a:tblPr/>
              <a:tblGrid>
                <a:gridCol w="1324788"/>
                <a:gridCol w="587819"/>
                <a:gridCol w="3456732"/>
                <a:gridCol w="1342334"/>
                <a:gridCol w="1651598"/>
              </a:tblGrid>
              <a:tr h="2763940">
                <a:tc>
                  <a:txBody>
                    <a:bodyPr/>
                    <a:lstStyle/>
                    <a:p>
                      <a:pPr algn="ctr" fontAlgn="ctr"/>
                      <a:r>
                        <a:rPr lang="tr-TR" sz="1400" b="1" i="0" u="none" strike="noStrike" dirty="0">
                          <a:solidFill>
                            <a:srgbClr val="000000"/>
                          </a:solidFill>
                          <a:effectLst/>
                          <a:latin typeface="Times New Roman"/>
                        </a:rPr>
                        <a:t>*</a:t>
                      </a:r>
                    </a:p>
                  </a:txBody>
                  <a:tcPr marL="6470" marR="6470" marT="647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Times New Roman"/>
                        </a:rPr>
                        <a:t>F.14</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400" b="0" i="0" u="none" strike="noStrike">
                          <a:solidFill>
                            <a:srgbClr val="FF0000"/>
                          </a:solidFill>
                          <a:effectLst/>
                          <a:latin typeface="Times New Roman"/>
                        </a:rPr>
                        <a:t>F.5 sorusuna evet cevabı verildiyse bu soru cevaplanmak zorunda değildir.</a:t>
                      </a:r>
                      <a:br>
                        <a:rPr lang="tr-TR" sz="1400" b="0" i="0" u="none" strike="noStrike">
                          <a:solidFill>
                            <a:srgbClr val="FF0000"/>
                          </a:solidFill>
                          <a:effectLst/>
                          <a:latin typeface="Times New Roman"/>
                        </a:rPr>
                      </a:br>
                      <a:r>
                        <a:rPr lang="tr-TR" sz="1400" b="0" i="0" u="none" strike="noStrike">
                          <a:solidFill>
                            <a:srgbClr val="FF0000"/>
                          </a:solidFill>
                          <a:effectLst/>
                          <a:latin typeface="Times New Roman"/>
                        </a:rPr>
                        <a:t>Kot farkını gidermek için rampa yapılmasının mümkün olmadığı durumlarda çalışır durumda çalışır durumda, TSE asansör standardlarına uygun, alternatif ulaşım yöntemi (asansör veya ölçüleri en az 90 cm x 125 cm kaldırma ve iletme platformu) var mıdır?</a:t>
                      </a:r>
                      <a:br>
                        <a:rPr lang="tr-TR" sz="1400" b="0" i="0" u="none" strike="noStrike">
                          <a:solidFill>
                            <a:srgbClr val="FF0000"/>
                          </a:solidFill>
                          <a:effectLst/>
                          <a:latin typeface="Times New Roman"/>
                        </a:rPr>
                      </a:br>
                      <a:r>
                        <a:rPr lang="tr-TR" sz="1400" b="0" i="0" u="none" strike="noStrike">
                          <a:solidFill>
                            <a:srgbClr val="FF0000"/>
                          </a:solidFill>
                          <a:effectLst/>
                          <a:latin typeface="Times New Roman"/>
                        </a:rPr>
                        <a:t>(Bu soruya tüm özelliklerin sağlanması halinde evet cevabı veriniz. Çalışır durumda olma hali personel desteği ile çalıştırılabilen alternatif ulaşım yöntemi için gerekli destek de sağlandığında kabul edilmelidir.)</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Times New Roman"/>
                        </a:rPr>
                        <a:t>Evet              /            Hayır</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400" b="0" i="0" u="none" strike="noStrike" dirty="0">
                          <a:solidFill>
                            <a:srgbClr val="FF0000"/>
                          </a:solidFill>
                          <a:effectLst/>
                          <a:latin typeface="Times New Roman"/>
                        </a:rPr>
                        <a:t>F.5 VE F.14 SORULARININ İKİSİNİDE HAYIR CEVABI VERİLMİŞSE İDARİ PARA CEZASI UYGULAMASINA ESAS TEŞKİL EDER.</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Dikdörtgen 5"/>
          <p:cNvSpPr/>
          <p:nvPr/>
        </p:nvSpPr>
        <p:spPr>
          <a:xfrm>
            <a:off x="323528" y="1988840"/>
            <a:ext cx="8352928" cy="2808312"/>
          </a:xfrm>
          <a:prstGeom prst="rect">
            <a:avLst/>
          </a:prstGeom>
          <a:solidFill>
            <a:srgbClr val="92D05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6269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971433614"/>
              </p:ext>
            </p:extLst>
          </p:nvPr>
        </p:nvGraphicFramePr>
        <p:xfrm>
          <a:off x="467544" y="2325439"/>
          <a:ext cx="8219255" cy="877848"/>
        </p:xfrm>
        <a:graphic>
          <a:graphicData uri="http://schemas.openxmlformats.org/drawingml/2006/table">
            <a:tbl>
              <a:tblPr/>
              <a:tblGrid>
                <a:gridCol w="1302316"/>
                <a:gridCol w="577849"/>
                <a:gridCol w="6339090"/>
              </a:tblGrid>
              <a:tr h="877848">
                <a:tc>
                  <a:txBody>
                    <a:bodyPr/>
                    <a:lstStyle/>
                    <a:p>
                      <a:pPr algn="ctr" fontAlgn="ctr"/>
                      <a:r>
                        <a:rPr lang="tr-TR" sz="1800" b="1" i="0" u="none" strike="noStrike" dirty="0">
                          <a:solidFill>
                            <a:srgbClr val="808080"/>
                          </a:solidFill>
                          <a:effectLst/>
                          <a:latin typeface="Times New Roman"/>
                        </a:rPr>
                        <a:t> </a:t>
                      </a:r>
                    </a:p>
                  </a:txBody>
                  <a:tcPr marL="6470" marR="6470" marT="647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800" b="1" i="0" u="none" strike="noStrike">
                          <a:solidFill>
                            <a:srgbClr val="808080"/>
                          </a:solidFill>
                          <a:effectLst/>
                          <a:latin typeface="Times New Roman"/>
                        </a:rPr>
                        <a:t>F.27</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800" b="0" i="0" u="none" strike="noStrike" dirty="0">
                          <a:solidFill>
                            <a:srgbClr val="808080"/>
                          </a:solidFill>
                          <a:effectLst/>
                          <a:latin typeface="Times New Roman"/>
                        </a:rPr>
                        <a:t>Merdivenin başlangıcının 30 cm öncesinde ve bitiminden 30 cm sonrasında 60 cm derinliğinde uyarıcı yüzey bulunmakta mıdır?</a:t>
                      </a:r>
                    </a:p>
                  </a:txBody>
                  <a:tcPr marL="6470" marR="6470" marT="64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Metin kutusu 4"/>
          <p:cNvSpPr txBox="1"/>
          <p:nvPr/>
        </p:nvSpPr>
        <p:spPr>
          <a:xfrm>
            <a:off x="467544" y="2605733"/>
            <a:ext cx="1512168" cy="369332"/>
          </a:xfrm>
          <a:prstGeom prst="rect">
            <a:avLst/>
          </a:prstGeom>
          <a:no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solidFill>
                  <a:srgbClr val="FF0000"/>
                </a:solidFill>
              </a:rPr>
              <a:t>İPTAL</a:t>
            </a:r>
            <a:endParaRPr lang="tr-TR" b="1" dirty="0">
              <a:solidFill>
                <a:srgbClr val="FF0000"/>
              </a:solidFill>
            </a:endParaRPr>
          </a:p>
        </p:txBody>
      </p:sp>
      <p:sp>
        <p:nvSpPr>
          <p:cNvPr id="4" name="Dikdörtgen 3"/>
          <p:cNvSpPr/>
          <p:nvPr/>
        </p:nvSpPr>
        <p:spPr>
          <a:xfrm>
            <a:off x="467544" y="2348880"/>
            <a:ext cx="8208912" cy="864096"/>
          </a:xfrm>
          <a:prstGeom prst="rect">
            <a:avLst/>
          </a:prstGeom>
          <a:solidFill>
            <a:srgbClr val="FF0000">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0278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is Teması">
  <a:themeElements>
    <a:clrScheme name="Gri Tonlamalı">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1639</TotalTime>
  <Words>399</Words>
  <Application>Microsoft Office PowerPoint</Application>
  <PresentationFormat>Ekran Gösterisi (4:3)</PresentationFormat>
  <Paragraphs>52</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Merve Ateş</dc:creator>
  <cp:lastModifiedBy>pc</cp:lastModifiedBy>
  <cp:revision>52</cp:revision>
  <dcterms:created xsi:type="dcterms:W3CDTF">2016-11-24T07:34:25Z</dcterms:created>
  <dcterms:modified xsi:type="dcterms:W3CDTF">2016-12-05T22:10:23Z</dcterms:modified>
</cp:coreProperties>
</file>