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83" r:id="rId3"/>
    <p:sldId id="281" r:id="rId4"/>
    <p:sldId id="280" r:id="rId5"/>
    <p:sldId id="257" r:id="rId6"/>
    <p:sldId id="260" r:id="rId7"/>
    <p:sldId id="261" r:id="rId8"/>
    <p:sldId id="265" r:id="rId9"/>
    <p:sldId id="264" r:id="rId10"/>
    <p:sldId id="262" r:id="rId11"/>
    <p:sldId id="276" r:id="rId12"/>
    <p:sldId id="277" r:id="rId13"/>
    <p:sldId id="278" r:id="rId14"/>
    <p:sldId id="279" r:id="rId15"/>
    <p:sldId id="268" r:id="rId16"/>
    <p:sldId id="266" r:id="rId17"/>
    <p:sldId id="269" r:id="rId18"/>
    <p:sldId id="270" r:id="rId19"/>
    <p:sldId id="273" r:id="rId20"/>
    <p:sldId id="284"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94660"/>
  </p:normalViewPr>
  <p:slideViewPr>
    <p:cSldViewPr>
      <p:cViewPr varScale="1">
        <p:scale>
          <a:sx n="65" d="100"/>
          <a:sy n="65" d="100"/>
        </p:scale>
        <p:origin x="-85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269312C-6451-43A7-949B-AF467A38478E}" type="datetimeFigureOut">
              <a:rPr lang="tr-TR" smtClean="0"/>
              <a:t>09.12.2012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269312C-6451-43A7-949B-AF467A38478E}" type="datetimeFigureOut">
              <a:rPr lang="tr-TR" smtClean="0"/>
              <a:t>09.12.2012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269312C-6451-43A7-949B-AF467A38478E}" type="datetimeFigureOut">
              <a:rPr lang="tr-TR" smtClean="0"/>
              <a:t>09.12.2012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269312C-6451-43A7-949B-AF467A38478E}" type="datetimeFigureOut">
              <a:rPr lang="tr-TR" smtClean="0"/>
              <a:t>09.12.2012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269312C-6451-43A7-949B-AF467A38478E}" type="datetimeFigureOut">
              <a:rPr lang="tr-TR" smtClean="0"/>
              <a:t>09.12.2012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269312C-6451-43A7-949B-AF467A38478E}" type="datetimeFigureOut">
              <a:rPr lang="tr-TR" smtClean="0"/>
              <a:t>09.12.2012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E269312C-6451-43A7-949B-AF467A38478E}" type="datetimeFigureOut">
              <a:rPr lang="tr-TR" smtClean="0"/>
              <a:t>09.12.2012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269312C-6451-43A7-949B-AF467A38478E}" type="datetimeFigureOut">
              <a:rPr lang="tr-TR" smtClean="0"/>
              <a:t>09.12.2012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9312C-6451-43A7-949B-AF467A38478E}" type="datetimeFigureOut">
              <a:rPr lang="tr-TR" smtClean="0"/>
              <a:t>09.12.2012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207BC70-D342-4F7F-BA7E-CA4EFA4CF9E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269312C-6451-43A7-949B-AF467A38478E}" type="datetimeFigureOut">
              <a:rPr lang="tr-TR" smtClean="0"/>
              <a:t>09.12.2012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207BC70-D342-4F7F-BA7E-CA4EFA4CF9EA}"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E269312C-6451-43A7-949B-AF467A38478E}" type="datetimeFigureOut">
              <a:rPr lang="tr-TR" smtClean="0"/>
              <a:t>09.12.2012</a:t>
            </a:fld>
            <a:endParaRPr lang="tr-TR"/>
          </a:p>
        </p:txBody>
      </p:sp>
      <p:sp>
        <p:nvSpPr>
          <p:cNvPr id="9" name="Slide Number Placeholder 8"/>
          <p:cNvSpPr>
            <a:spLocks noGrp="1"/>
          </p:cNvSpPr>
          <p:nvPr>
            <p:ph type="sldNum" sz="quarter" idx="11"/>
          </p:nvPr>
        </p:nvSpPr>
        <p:spPr/>
        <p:txBody>
          <a:bodyPr/>
          <a:lstStyle/>
          <a:p>
            <a:fld id="{A207BC70-D342-4F7F-BA7E-CA4EFA4CF9EA}"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207BC70-D342-4F7F-BA7E-CA4EFA4CF9EA}"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69312C-6451-43A7-949B-AF467A38478E}" type="datetimeFigureOut">
              <a:rPr lang="tr-TR" smtClean="0"/>
              <a:t>09.12.2012</a:t>
            </a:fld>
            <a:endParaRPr lang="tr-T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25000"/>
                <a:lumOff val="75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772816"/>
            <a:ext cx="7834064" cy="2880320"/>
          </a:xfrm>
        </p:spPr>
        <p:txBody>
          <a:bodyPr/>
          <a:lstStyle/>
          <a:p>
            <a:pPr algn="ct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3600" b="1" dirty="0" smtClean="0"/>
              <a:t/>
            </a:r>
            <a:br>
              <a:rPr lang="tr-TR" sz="3600" b="1" dirty="0" smtClean="0"/>
            </a:br>
            <a:r>
              <a:rPr lang="tr-TR" sz="3600" b="1" dirty="0"/>
              <a:t/>
            </a:r>
            <a:br>
              <a:rPr lang="tr-TR" sz="3600" b="1" dirty="0"/>
            </a:br>
            <a:r>
              <a:rPr lang="en-GB" sz="4000" b="1" dirty="0" err="1" smtClean="0"/>
              <a:t>Birleşmiş</a:t>
            </a:r>
            <a:r>
              <a:rPr lang="en-GB" sz="4000" b="1" dirty="0" smtClean="0"/>
              <a:t> </a:t>
            </a:r>
            <a:r>
              <a:rPr lang="en-GB" sz="4000" b="1" dirty="0" err="1"/>
              <a:t>Milletler</a:t>
            </a:r>
            <a:r>
              <a:rPr lang="en-GB" sz="4000" b="1" dirty="0"/>
              <a:t> </a:t>
            </a:r>
            <a:r>
              <a:rPr lang="tr-TR" sz="4000" b="1" dirty="0" smtClean="0"/>
              <a:t/>
            </a:r>
            <a:br>
              <a:rPr lang="tr-TR" sz="4000" b="1" dirty="0" smtClean="0"/>
            </a:br>
            <a:r>
              <a:rPr lang="en-GB" sz="4000" b="1" dirty="0" err="1" smtClean="0"/>
              <a:t>Engelli</a:t>
            </a:r>
            <a:r>
              <a:rPr lang="en-GB" sz="4000" b="1" dirty="0" smtClean="0"/>
              <a:t> </a:t>
            </a:r>
            <a:r>
              <a:rPr lang="en-GB" sz="4000" b="1" dirty="0" err="1"/>
              <a:t>Hakları</a:t>
            </a:r>
            <a:r>
              <a:rPr lang="en-GB" sz="4000" b="1" dirty="0"/>
              <a:t> </a:t>
            </a:r>
            <a:r>
              <a:rPr lang="en-GB" sz="4000" b="1" dirty="0" err="1"/>
              <a:t>Sözleşmesi</a:t>
            </a:r>
            <a:r>
              <a:rPr lang="en-GB" sz="4000" b="1" dirty="0"/>
              <a:t> </a:t>
            </a:r>
            <a:r>
              <a:rPr lang="tr-TR" sz="4000" b="1" dirty="0" smtClean="0"/>
              <a:t/>
            </a:r>
            <a:br>
              <a:rPr lang="tr-TR" sz="4000" b="1" dirty="0" smtClean="0"/>
            </a:br>
            <a:r>
              <a:rPr lang="en-GB" sz="4000" b="1" dirty="0" err="1" smtClean="0"/>
              <a:t>Işığında</a:t>
            </a:r>
            <a:r>
              <a:rPr lang="en-GB" sz="4000" b="1" dirty="0" smtClean="0"/>
              <a:t> </a:t>
            </a:r>
            <a:r>
              <a:rPr lang="en-GB" sz="4000" b="1" dirty="0" err="1" smtClean="0"/>
              <a:t>Mevzuata</a:t>
            </a:r>
            <a:r>
              <a:rPr lang="tr-TR" sz="4000" b="1" dirty="0" smtClean="0"/>
              <a:t> </a:t>
            </a:r>
            <a:r>
              <a:rPr lang="en-GB" sz="4000" b="1" dirty="0" err="1" smtClean="0"/>
              <a:t>Bir</a:t>
            </a:r>
            <a:r>
              <a:rPr lang="en-GB" sz="4000" b="1" dirty="0" smtClean="0"/>
              <a:t> </a:t>
            </a:r>
            <a:r>
              <a:rPr lang="en-GB" sz="4000" b="1" dirty="0" err="1"/>
              <a:t>Bakış</a:t>
            </a:r>
            <a:r>
              <a:rPr lang="tr-TR" sz="4000" dirty="0"/>
              <a:t/>
            </a:r>
            <a:br>
              <a:rPr lang="tr-TR" sz="4000" dirty="0"/>
            </a:br>
            <a:endParaRPr lang="tr-TR" sz="4000" dirty="0"/>
          </a:p>
        </p:txBody>
      </p:sp>
      <p:sp>
        <p:nvSpPr>
          <p:cNvPr id="3" name="Alt Başlık 2"/>
          <p:cNvSpPr>
            <a:spLocks noGrp="1"/>
          </p:cNvSpPr>
          <p:nvPr>
            <p:ph type="subTitle" idx="1"/>
          </p:nvPr>
        </p:nvSpPr>
        <p:spPr>
          <a:xfrm>
            <a:off x="3419872" y="5157192"/>
            <a:ext cx="4807808" cy="1057672"/>
          </a:xfrm>
        </p:spPr>
        <p:txBody>
          <a:bodyPr>
            <a:normAutofit/>
          </a:bodyPr>
          <a:lstStyle/>
          <a:p>
            <a:r>
              <a:rPr lang="tr-TR" sz="3600" dirty="0" smtClean="0">
                <a:solidFill>
                  <a:schemeClr val="tx1"/>
                </a:solidFill>
                <a:latin typeface="AR BERKLEY" pitchFamily="2" charset="0"/>
              </a:rPr>
              <a:t>Av. Güler POLAT </a:t>
            </a:r>
            <a:endParaRPr lang="tr-TR" sz="3600" dirty="0">
              <a:solidFill>
                <a:schemeClr val="tx1"/>
              </a:solidFill>
              <a:latin typeface="AR BERKLEY" pitchFamily="2" charset="0"/>
            </a:endParaRPr>
          </a:p>
        </p:txBody>
      </p:sp>
    </p:spTree>
    <p:extLst>
      <p:ext uri="{BB962C8B-B14F-4D97-AF65-F5344CB8AC3E}">
        <p14:creationId xmlns:p14="http://schemas.microsoft.com/office/powerpoint/2010/main" val="2716511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«KAYNAMA NOKTASI»</a:t>
            </a:r>
            <a:endParaRPr lang="tr-TR" b="1" dirty="0"/>
          </a:p>
        </p:txBody>
      </p:sp>
      <p:sp>
        <p:nvSpPr>
          <p:cNvPr id="3" name="İçerik Yer Tutucusu 2"/>
          <p:cNvSpPr>
            <a:spLocks noGrp="1"/>
          </p:cNvSpPr>
          <p:nvPr>
            <p:ph idx="1"/>
          </p:nvPr>
        </p:nvSpPr>
        <p:spPr/>
        <p:txBody>
          <a:bodyPr>
            <a:normAutofit/>
          </a:bodyPr>
          <a:lstStyle/>
          <a:p>
            <a:pPr marL="114300" indent="0" algn="ctr">
              <a:buNone/>
            </a:pPr>
            <a:endParaRPr lang="tr-TR" sz="3200" dirty="0" smtClean="0"/>
          </a:p>
          <a:p>
            <a:pPr marL="114300" indent="0" algn="ctr">
              <a:buNone/>
            </a:pPr>
            <a:r>
              <a:rPr lang="tr-TR" sz="3200" dirty="0" smtClean="0"/>
              <a:t>2011 – 2012  yılı toplam kaynaştırma öğrencisi sayısı  </a:t>
            </a:r>
          </a:p>
          <a:p>
            <a:pPr marL="114300" indent="0" algn="ctr">
              <a:buNone/>
            </a:pPr>
            <a:r>
              <a:rPr lang="tr-TR" sz="4000" b="1" dirty="0" smtClean="0"/>
              <a:t> 137.893</a:t>
            </a:r>
            <a:endParaRPr lang="tr-TR" sz="40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49080"/>
            <a:ext cx="5303916" cy="1962051"/>
          </a:xfrm>
          <a:prstGeom prst="rect">
            <a:avLst/>
          </a:prstGeom>
        </p:spPr>
      </p:pic>
    </p:spTree>
    <p:extLst>
      <p:ext uri="{BB962C8B-B14F-4D97-AF65-F5344CB8AC3E}">
        <p14:creationId xmlns:p14="http://schemas.microsoft.com/office/powerpoint/2010/main" val="349891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MEDENİ KANUN </a:t>
            </a:r>
            <a:endParaRPr lang="tr-TR" b="1" dirty="0"/>
          </a:p>
        </p:txBody>
      </p:sp>
      <p:sp>
        <p:nvSpPr>
          <p:cNvPr id="3" name="İçerik Yer Tutucusu 2"/>
          <p:cNvSpPr>
            <a:spLocks noGrp="1"/>
          </p:cNvSpPr>
          <p:nvPr>
            <p:ph idx="1"/>
          </p:nvPr>
        </p:nvSpPr>
        <p:spPr/>
        <p:txBody>
          <a:bodyPr>
            <a:normAutofit/>
          </a:bodyPr>
          <a:lstStyle/>
          <a:p>
            <a:pPr marL="114300" indent="0">
              <a:buNone/>
            </a:pPr>
            <a:r>
              <a:rPr lang="tr-TR" b="1" dirty="0"/>
              <a:t>III. Velâyetin kaldırılması</a:t>
            </a:r>
            <a:endParaRPr lang="tr-TR" dirty="0"/>
          </a:p>
          <a:p>
            <a:pPr marL="114300" indent="0">
              <a:buNone/>
            </a:pPr>
            <a:r>
              <a:rPr lang="tr-TR" dirty="0"/>
              <a:t>1. Genel olarak</a:t>
            </a:r>
          </a:p>
          <a:p>
            <a:pPr marL="114300" indent="0">
              <a:buNone/>
            </a:pPr>
            <a:endParaRPr lang="tr-TR" b="1" dirty="0" smtClean="0"/>
          </a:p>
          <a:p>
            <a:pPr marL="114300" indent="0">
              <a:buNone/>
            </a:pPr>
            <a:r>
              <a:rPr lang="tr-TR" b="1" dirty="0" smtClean="0"/>
              <a:t>MADDE </a:t>
            </a:r>
            <a:r>
              <a:rPr lang="tr-TR" b="1" dirty="0"/>
              <a:t>348.-</a:t>
            </a:r>
            <a:r>
              <a:rPr lang="tr-TR" dirty="0"/>
              <a:t> </a:t>
            </a:r>
            <a:endParaRPr lang="tr-TR" dirty="0" smtClean="0"/>
          </a:p>
          <a:p>
            <a:pPr marL="114300" indent="0">
              <a:buNone/>
            </a:pPr>
            <a:r>
              <a:rPr lang="tr-TR" dirty="0" smtClean="0"/>
              <a:t> </a:t>
            </a:r>
            <a:r>
              <a:rPr lang="tr-TR" dirty="0"/>
              <a:t>Ana ve babanın deneyimsizliği, hastalığı, özürlü olması, başka bir yerde bulunması veya benzeri sebeplerden biriyle velâyet görevini gereği gibi yerine getirememesi.</a:t>
            </a:r>
          </a:p>
          <a:p>
            <a:pPr marL="114300" indent="0">
              <a:buNone/>
            </a:pPr>
            <a:endParaRPr lang="tr-TR" dirty="0" smtClean="0"/>
          </a:p>
          <a:p>
            <a:pPr marL="114300" indent="0">
              <a:buNone/>
            </a:pPr>
            <a:r>
              <a:rPr lang="tr-TR" dirty="0" smtClean="0"/>
              <a:t>Kararda </a:t>
            </a:r>
            <a:r>
              <a:rPr lang="tr-TR" dirty="0"/>
              <a:t>aksi belirtilmedikçe, velâyetin kaldırılması mevcut ve doğacak bütün çocukları kapsar.</a:t>
            </a:r>
          </a:p>
          <a:p>
            <a:endParaRPr lang="tr-TR" dirty="0"/>
          </a:p>
        </p:txBody>
      </p:sp>
    </p:spTree>
    <p:extLst>
      <p:ext uri="{BB962C8B-B14F-4D97-AF65-F5344CB8AC3E}">
        <p14:creationId xmlns:p14="http://schemas.microsoft.com/office/powerpoint/2010/main" val="55141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VESAYET </a:t>
            </a:r>
            <a:endParaRPr lang="tr-TR" b="1" dirty="0"/>
          </a:p>
        </p:txBody>
      </p:sp>
      <p:sp>
        <p:nvSpPr>
          <p:cNvPr id="3" name="İçerik Yer Tutucusu 2"/>
          <p:cNvSpPr>
            <a:spLocks noGrp="1"/>
          </p:cNvSpPr>
          <p:nvPr>
            <p:ph idx="1"/>
          </p:nvPr>
        </p:nvSpPr>
        <p:spPr/>
        <p:txBody>
          <a:bodyPr>
            <a:normAutofit/>
          </a:bodyPr>
          <a:lstStyle/>
          <a:p>
            <a:pPr marL="114300" indent="0">
              <a:buNone/>
            </a:pPr>
            <a:r>
              <a:rPr lang="tr-TR" b="1" dirty="0"/>
              <a:t>I. Akıl hastalığı veya akıl zayıflığı</a:t>
            </a:r>
            <a:endParaRPr lang="tr-TR" dirty="0"/>
          </a:p>
          <a:p>
            <a:r>
              <a:rPr lang="tr-TR" b="1" dirty="0"/>
              <a:t>MADDE 405.-</a:t>
            </a:r>
            <a:r>
              <a:rPr lang="tr-TR" dirty="0"/>
              <a:t> Akıl hastalığı veya akıl zayıflığı sebebiyle işlerini göremeyen veya korunması ve bakımı için kendisine sürekli yardım gereken ya da başkalarının güvenliğini tehlikeye sokan her ergin kısıtlanır.</a:t>
            </a:r>
          </a:p>
          <a:p>
            <a:endParaRPr lang="tr-TR" b="1" dirty="0" smtClean="0"/>
          </a:p>
          <a:p>
            <a:pPr marL="114300" indent="0">
              <a:buNone/>
            </a:pPr>
            <a:r>
              <a:rPr lang="tr-TR" b="1" dirty="0" smtClean="0"/>
              <a:t>IV</a:t>
            </a:r>
            <a:r>
              <a:rPr lang="tr-TR" b="1" dirty="0"/>
              <a:t>. İstek üzerine</a:t>
            </a:r>
            <a:endParaRPr lang="tr-TR" dirty="0"/>
          </a:p>
          <a:p>
            <a:r>
              <a:rPr lang="tr-TR" b="1" dirty="0"/>
              <a:t>MADDE 408.-</a:t>
            </a:r>
            <a:r>
              <a:rPr lang="tr-TR" dirty="0"/>
              <a:t> Yaşlılığı, sakatlığı, deneyimsizliği veya ağır hastalığı sebebiyle işlerini gerektiği gibi yönetemediğini ispat eden her ergin kısıtlanmasını isteyebilir. </a:t>
            </a:r>
          </a:p>
          <a:p>
            <a:endParaRPr lang="tr-TR" dirty="0"/>
          </a:p>
        </p:txBody>
      </p:sp>
    </p:spTree>
    <p:extLst>
      <p:ext uri="{BB962C8B-B14F-4D97-AF65-F5344CB8AC3E}">
        <p14:creationId xmlns:p14="http://schemas.microsoft.com/office/powerpoint/2010/main" val="4033987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VESAYET KARARININ KALDIRILMASI </a:t>
            </a:r>
            <a:endParaRPr lang="tr-TR" b="1" dirty="0"/>
          </a:p>
        </p:txBody>
      </p:sp>
      <p:sp>
        <p:nvSpPr>
          <p:cNvPr id="3" name="İçerik Yer Tutucusu 2"/>
          <p:cNvSpPr>
            <a:spLocks noGrp="1"/>
          </p:cNvSpPr>
          <p:nvPr>
            <p:ph idx="1"/>
          </p:nvPr>
        </p:nvSpPr>
        <p:spPr/>
        <p:txBody>
          <a:bodyPr/>
          <a:lstStyle/>
          <a:p>
            <a:pPr marL="114300" indent="0">
              <a:buNone/>
            </a:pPr>
            <a:endParaRPr lang="tr-TR" dirty="0"/>
          </a:p>
        </p:txBody>
      </p:sp>
      <p:sp>
        <p:nvSpPr>
          <p:cNvPr id="4" name="Dikdörtgen 3"/>
          <p:cNvSpPr/>
          <p:nvPr/>
        </p:nvSpPr>
        <p:spPr>
          <a:xfrm>
            <a:off x="611560" y="2204864"/>
            <a:ext cx="7418618" cy="3046988"/>
          </a:xfrm>
          <a:prstGeom prst="rect">
            <a:avLst/>
          </a:prstGeom>
        </p:spPr>
        <p:txBody>
          <a:bodyPr wrap="square">
            <a:spAutoFit/>
          </a:bodyPr>
          <a:lstStyle/>
          <a:p>
            <a:pPr algn="just"/>
            <a:r>
              <a:rPr lang="tr-TR" sz="3200" b="1" dirty="0" smtClean="0"/>
              <a:t>MADDE </a:t>
            </a:r>
            <a:r>
              <a:rPr lang="tr-TR" sz="3200" b="1" dirty="0"/>
              <a:t>474.-</a:t>
            </a:r>
            <a:r>
              <a:rPr lang="tr-TR" sz="3200" dirty="0"/>
              <a:t> Akıl hastalığı veya akıl zayıflığı yüzünden kısıtlanmış olan kişi üzerindeki vesayetin kaldırılmasına, ancak </a:t>
            </a:r>
            <a:r>
              <a:rPr lang="tr-TR" sz="3200" b="1" dirty="0"/>
              <a:t>kısıtlama sebebinin ortadan  kalkmış olduğunun resmî sağlık kurulu raporu ile belirlenmesi hâlinde karar verilebilir.</a:t>
            </a:r>
          </a:p>
        </p:txBody>
      </p:sp>
    </p:spTree>
    <p:extLst>
      <p:ext uri="{BB962C8B-B14F-4D97-AF65-F5344CB8AC3E}">
        <p14:creationId xmlns:p14="http://schemas.microsoft.com/office/powerpoint/2010/main" val="3141641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sz="3200" b="1" dirty="0"/>
              <a:t>Madde </a:t>
            </a:r>
            <a:r>
              <a:rPr lang="tr-TR" sz="3200" b="1" dirty="0" smtClean="0"/>
              <a:t>12 :</a:t>
            </a:r>
            <a:r>
              <a:rPr lang="tr-TR" sz="3200" b="1" dirty="0"/>
              <a:t>  Yasa Önünde Eşit Tanınma</a:t>
            </a:r>
            <a:r>
              <a:rPr lang="tr-TR" sz="3200" dirty="0"/>
              <a:t/>
            </a:r>
            <a:br>
              <a:rPr lang="tr-TR" sz="3200" dirty="0"/>
            </a:br>
            <a:endParaRPr lang="tr-TR" sz="3200" dirty="0"/>
          </a:p>
        </p:txBody>
      </p:sp>
      <p:sp>
        <p:nvSpPr>
          <p:cNvPr id="3" name="İçerik Yer Tutucusu 2"/>
          <p:cNvSpPr>
            <a:spLocks noGrp="1"/>
          </p:cNvSpPr>
          <p:nvPr>
            <p:ph idx="1"/>
          </p:nvPr>
        </p:nvSpPr>
        <p:spPr/>
        <p:txBody>
          <a:bodyPr>
            <a:normAutofit/>
          </a:bodyPr>
          <a:lstStyle/>
          <a:p>
            <a:pPr marL="114300" indent="0">
              <a:buNone/>
            </a:pPr>
            <a:r>
              <a:rPr lang="tr-TR" dirty="0"/>
              <a:t>            </a:t>
            </a:r>
            <a:endParaRPr lang="tr-TR" dirty="0" smtClean="0"/>
          </a:p>
          <a:p>
            <a:pPr marL="114300" indent="0">
              <a:buNone/>
            </a:pPr>
            <a:endParaRPr lang="tr-TR" dirty="0"/>
          </a:p>
          <a:p>
            <a:pPr marL="114300" indent="0" algn="just">
              <a:buNone/>
            </a:pPr>
            <a:r>
              <a:rPr lang="tr-TR" dirty="0" smtClean="0"/>
              <a:t>Taraf </a:t>
            </a:r>
            <a:r>
              <a:rPr lang="tr-TR" dirty="0"/>
              <a:t>Devletler engellilerin tüm yaşam alanlarında diğer bireylerle eşit koşullar altında hak ehliyetine sahip olduğunu kabul eder.</a:t>
            </a:r>
          </a:p>
          <a:p>
            <a:pPr marL="114300" indent="0">
              <a:buNone/>
            </a:pPr>
            <a:r>
              <a:rPr lang="tr-TR" dirty="0"/>
              <a:t> </a:t>
            </a:r>
            <a:endParaRPr lang="tr-TR" dirty="0" smtClean="0"/>
          </a:p>
          <a:p>
            <a:pPr marL="114300" indent="0" algn="just">
              <a:buNone/>
            </a:pPr>
            <a:r>
              <a:rPr lang="tr-TR" dirty="0"/>
              <a:t>          </a:t>
            </a:r>
            <a:r>
              <a:rPr lang="tr-TR" dirty="0" smtClean="0"/>
              <a:t>……hak </a:t>
            </a:r>
            <a:r>
              <a:rPr lang="tr-TR" dirty="0"/>
              <a:t>ehliyetinin kullanımına ilişkin tedbirlerin kişinin haklarına, iradesine ve tercihlerine saygılı olmasını, </a:t>
            </a:r>
            <a:r>
              <a:rPr lang="tr-TR" dirty="0" smtClean="0"/>
              <a:t>……yetkili</a:t>
            </a:r>
            <a:r>
              <a:rPr lang="tr-TR" dirty="0"/>
              <a:t>, bağımsız ve </a:t>
            </a:r>
            <a:r>
              <a:rPr lang="tr-TR" b="1" dirty="0"/>
              <a:t>tarafsız bir merci veya yargı organı tarafından sürekli olarak gözden geçirilmesini </a:t>
            </a:r>
            <a:r>
              <a:rPr lang="tr-TR" dirty="0"/>
              <a:t>sağlamalıdır. </a:t>
            </a:r>
            <a:endParaRPr lang="tr-TR" dirty="0" smtClean="0"/>
          </a:p>
          <a:p>
            <a:pPr marL="114300" indent="0" algn="just">
              <a:buNone/>
            </a:pPr>
            <a:r>
              <a:rPr lang="tr-TR" dirty="0"/>
              <a:t>	</a:t>
            </a:r>
          </a:p>
        </p:txBody>
      </p:sp>
    </p:spTree>
    <p:extLst>
      <p:ext uri="{BB962C8B-B14F-4D97-AF65-F5344CB8AC3E}">
        <p14:creationId xmlns:p14="http://schemas.microsoft.com/office/powerpoint/2010/main" val="279637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Madde 27 :Çalışma ve İstihdam</a:t>
            </a:r>
            <a:endParaRPr lang="tr-TR" dirty="0"/>
          </a:p>
        </p:txBody>
      </p:sp>
      <p:sp>
        <p:nvSpPr>
          <p:cNvPr id="3" name="İçerik Yer Tutucusu 2"/>
          <p:cNvSpPr>
            <a:spLocks noGrp="1"/>
          </p:cNvSpPr>
          <p:nvPr>
            <p:ph idx="1"/>
          </p:nvPr>
        </p:nvSpPr>
        <p:spPr/>
        <p:txBody>
          <a:bodyPr/>
          <a:lstStyle/>
          <a:p>
            <a:pPr marL="114300" indent="0">
              <a:buNone/>
            </a:pPr>
            <a:r>
              <a:rPr lang="tr-TR" dirty="0" smtClean="0"/>
              <a:t>Taraf Devletler;    </a:t>
            </a:r>
            <a:r>
              <a:rPr lang="tr-TR" dirty="0" smtClean="0"/>
              <a:t> </a:t>
            </a:r>
          </a:p>
          <a:p>
            <a:pPr>
              <a:buFontTx/>
              <a:buChar char="-"/>
            </a:pPr>
            <a:r>
              <a:rPr lang="tr-TR" dirty="0" smtClean="0"/>
              <a:t>istihdama ilişkin </a:t>
            </a:r>
            <a:r>
              <a:rPr lang="tr-TR" dirty="0"/>
              <a:t>her hususta, engelliliğe dayalı </a:t>
            </a:r>
            <a:r>
              <a:rPr lang="tr-TR" dirty="0" smtClean="0"/>
              <a:t> ayrımcılığı </a:t>
            </a:r>
            <a:r>
              <a:rPr lang="tr-TR" dirty="0"/>
              <a:t>yasaklar; </a:t>
            </a:r>
            <a:endParaRPr lang="tr-TR" dirty="0" smtClean="0"/>
          </a:p>
          <a:p>
            <a:pPr>
              <a:buFontTx/>
              <a:buChar char="-"/>
            </a:pPr>
            <a:r>
              <a:rPr lang="tr-TR" dirty="0" smtClean="0"/>
              <a:t>serbest çalışma</a:t>
            </a:r>
            <a:r>
              <a:rPr lang="tr-TR" dirty="0"/>
              <a:t>, </a:t>
            </a:r>
            <a:r>
              <a:rPr lang="tr-TR" dirty="0" smtClean="0"/>
              <a:t>girişimcilik</a:t>
            </a:r>
            <a:r>
              <a:rPr lang="tr-TR" dirty="0"/>
              <a:t>, kooperatif kurma ve kendi </a:t>
            </a:r>
            <a:r>
              <a:rPr lang="tr-TR" dirty="0" smtClean="0"/>
              <a:t>işini </a:t>
            </a:r>
            <a:r>
              <a:rPr lang="tr-TR" dirty="0"/>
              <a:t>kurma konusundaki fırsatları </a:t>
            </a:r>
            <a:r>
              <a:rPr lang="tr-TR" dirty="0" smtClean="0"/>
              <a:t>geliştirir</a:t>
            </a:r>
            <a:r>
              <a:rPr lang="tr-TR" dirty="0"/>
              <a:t>; </a:t>
            </a:r>
            <a:endParaRPr lang="tr-TR" dirty="0" smtClean="0"/>
          </a:p>
          <a:p>
            <a:pPr>
              <a:buFontTx/>
              <a:buChar char="-"/>
            </a:pPr>
            <a:r>
              <a:rPr lang="tr-TR" dirty="0" smtClean="0"/>
              <a:t>engelliyi </a:t>
            </a:r>
            <a:r>
              <a:rPr lang="tr-TR" dirty="0"/>
              <a:t>kamu sektöründe istihdam eder; </a:t>
            </a:r>
            <a:endParaRPr lang="tr-TR" dirty="0" smtClean="0"/>
          </a:p>
          <a:p>
            <a:pPr>
              <a:buFontTx/>
              <a:buChar char="-"/>
            </a:pPr>
            <a:r>
              <a:rPr lang="tr-TR" dirty="0" smtClean="0"/>
              <a:t>olumlu </a:t>
            </a:r>
            <a:r>
              <a:rPr lang="tr-TR" dirty="0"/>
              <a:t>eylem programları, </a:t>
            </a:r>
            <a:r>
              <a:rPr lang="tr-TR" dirty="0" smtClean="0"/>
              <a:t>teşvikler </a:t>
            </a:r>
            <a:r>
              <a:rPr lang="tr-TR" dirty="0"/>
              <a:t>ve diğer tedbirleri de içerebilecek uygun politika ve </a:t>
            </a:r>
            <a:r>
              <a:rPr lang="tr-TR" dirty="0" smtClean="0"/>
              <a:t>tedbirlerle</a:t>
            </a:r>
            <a:r>
              <a:rPr lang="tr-TR" dirty="0"/>
              <a:t>, engellilerin özel sektörde </a:t>
            </a:r>
            <a:r>
              <a:rPr lang="tr-TR" dirty="0" smtClean="0"/>
              <a:t>çalıştırılmasını </a:t>
            </a:r>
            <a:r>
              <a:rPr lang="tr-TR" dirty="0"/>
              <a:t>destekler</a:t>
            </a:r>
            <a:r>
              <a:rPr lang="tr-TR" dirty="0" smtClean="0"/>
              <a:t>;</a:t>
            </a:r>
          </a:p>
          <a:p>
            <a:pPr>
              <a:buFontTx/>
              <a:buChar char="-"/>
            </a:pPr>
            <a:r>
              <a:rPr lang="tr-TR" dirty="0" smtClean="0"/>
              <a:t>engellilerin çalıştıkları işyerlerinde </a:t>
            </a:r>
            <a:r>
              <a:rPr lang="tr-TR" dirty="0"/>
              <a:t>makul </a:t>
            </a:r>
            <a:r>
              <a:rPr lang="tr-TR" dirty="0" smtClean="0"/>
              <a:t>uyumlaştırmanın </a:t>
            </a:r>
            <a:r>
              <a:rPr lang="tr-TR" dirty="0"/>
              <a:t>yapılmasını sağlar</a:t>
            </a:r>
            <a:r>
              <a:rPr lang="tr-TR" dirty="0" smtClean="0"/>
              <a:t>;</a:t>
            </a:r>
          </a:p>
          <a:p>
            <a:pPr>
              <a:buFontTx/>
              <a:buChar char="-"/>
            </a:pPr>
            <a:endParaRPr lang="tr-TR" dirty="0"/>
          </a:p>
        </p:txBody>
      </p:sp>
    </p:spTree>
    <p:extLst>
      <p:ext uri="{BB962C8B-B14F-4D97-AF65-F5344CB8AC3E}">
        <p14:creationId xmlns:p14="http://schemas.microsoft.com/office/powerpoint/2010/main" val="3289372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b="1" dirty="0" smtClean="0"/>
              <a:t/>
            </a:r>
            <a:br>
              <a:rPr lang="tr-TR" sz="3200" b="1" dirty="0" smtClean="0"/>
            </a:br>
            <a:r>
              <a:rPr lang="tr-TR" sz="3200" b="1" dirty="0" smtClean="0"/>
              <a:t>ULUSLARARASI SÖZLEŞMELER</a:t>
            </a:r>
            <a:r>
              <a:rPr lang="tr-TR" b="1" dirty="0" smtClean="0"/>
              <a:t/>
            </a:r>
            <a:br>
              <a:rPr lang="tr-TR" b="1" dirty="0" smtClean="0"/>
            </a:br>
            <a:r>
              <a:rPr lang="tr-TR" sz="3200" b="1" dirty="0" smtClean="0"/>
              <a:t>VE </a:t>
            </a:r>
            <a:br>
              <a:rPr lang="tr-TR" sz="3200" b="1" dirty="0" smtClean="0"/>
            </a:br>
            <a:r>
              <a:rPr lang="tr-TR" sz="3200" b="1" dirty="0" smtClean="0"/>
              <a:t>İÇ  HUKUK UYGULAMALARI</a:t>
            </a:r>
            <a:endParaRPr lang="tr-TR" sz="32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060848"/>
            <a:ext cx="5862786" cy="4441505"/>
          </a:xfrm>
        </p:spPr>
      </p:pic>
    </p:spTree>
    <p:extLst>
      <p:ext uri="{BB962C8B-B14F-4D97-AF65-F5344CB8AC3E}">
        <p14:creationId xmlns:p14="http://schemas.microsoft.com/office/powerpoint/2010/main" val="1707467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a:p>
        </p:txBody>
      </p:sp>
      <p:sp>
        <p:nvSpPr>
          <p:cNvPr id="3" name="Başlık 2"/>
          <p:cNvSpPr>
            <a:spLocks noGrp="1"/>
          </p:cNvSpPr>
          <p:nvPr>
            <p:ph type="title"/>
          </p:nvPr>
        </p:nvSpPr>
        <p:spPr/>
        <p:txBody>
          <a:bodyPr/>
          <a:lstStyle/>
          <a:p>
            <a:pPr algn="ctr"/>
            <a:r>
              <a:rPr lang="tr-TR" b="1" dirty="0" smtClean="0"/>
              <a:t>Nasıl Başvuruyoruz ?</a:t>
            </a:r>
            <a:endParaRPr lang="tr-TR" b="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500" y="1775581"/>
            <a:ext cx="7559675" cy="491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varlatılmış Dikdörtgen 3"/>
          <p:cNvSpPr/>
          <p:nvPr/>
        </p:nvSpPr>
        <p:spPr>
          <a:xfrm>
            <a:off x="2535130" y="2017323"/>
            <a:ext cx="1872208"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5652120" y="2017323"/>
            <a:ext cx="720080"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flipV="1">
            <a:off x="5868144" y="2348880"/>
            <a:ext cx="648072"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175090" y="2780928"/>
            <a:ext cx="720080"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5652120" y="3068960"/>
            <a:ext cx="1008112"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1259632" y="3645024"/>
            <a:ext cx="792088" cy="1440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54841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60648"/>
            <a:ext cx="7200799"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ağ Ok 1"/>
          <p:cNvSpPr/>
          <p:nvPr/>
        </p:nvSpPr>
        <p:spPr>
          <a:xfrm>
            <a:off x="1259632" y="3212976"/>
            <a:ext cx="4892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2938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Sami Erbeş 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632847"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81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404664"/>
            <a:ext cx="7692008" cy="792088"/>
          </a:xfrm>
        </p:spPr>
        <p:txBody>
          <a:bodyPr/>
          <a:lstStyle/>
          <a:p>
            <a:r>
              <a:rPr lang="tr-TR" sz="2800" b="1" dirty="0"/>
              <a:t/>
            </a:r>
            <a:br>
              <a:rPr lang="tr-TR" sz="2800" b="1" dirty="0"/>
            </a:br>
            <a:r>
              <a:rPr lang="tr-TR" sz="2800" b="1" dirty="0" smtClean="0"/>
              <a:t>Madde 5 :</a:t>
            </a:r>
            <a:r>
              <a:rPr lang="tr-TR" sz="2800" b="1" dirty="0"/>
              <a:t>  Ayrımcılık </a:t>
            </a:r>
            <a:r>
              <a:rPr lang="tr-TR" sz="2800" b="1" dirty="0" smtClean="0"/>
              <a:t>Yapılmaması ve </a:t>
            </a:r>
            <a:r>
              <a:rPr lang="tr-TR" sz="2800" b="1" dirty="0"/>
              <a:t>Eşitlik</a:t>
            </a:r>
            <a:r>
              <a:rPr lang="tr-TR" sz="3200" dirty="0"/>
              <a:t/>
            </a:r>
            <a:br>
              <a:rPr lang="tr-TR" sz="3200" dirty="0"/>
            </a:br>
            <a:r>
              <a:rPr lang="tr-TR" dirty="0"/>
              <a:t>            </a:t>
            </a:r>
          </a:p>
        </p:txBody>
      </p:sp>
      <p:sp>
        <p:nvSpPr>
          <p:cNvPr id="3" name="İçerik Yer Tutucusu 2"/>
          <p:cNvSpPr>
            <a:spLocks noGrp="1"/>
          </p:cNvSpPr>
          <p:nvPr>
            <p:ph idx="1"/>
          </p:nvPr>
        </p:nvSpPr>
        <p:spPr>
          <a:xfrm>
            <a:off x="395536" y="1196752"/>
            <a:ext cx="7681664" cy="5204048"/>
          </a:xfrm>
        </p:spPr>
        <p:txBody>
          <a:bodyPr>
            <a:normAutofit/>
          </a:bodyPr>
          <a:lstStyle/>
          <a:p>
            <a:pPr marL="114300" indent="0">
              <a:buNone/>
            </a:pPr>
            <a:r>
              <a:rPr lang="tr-TR" dirty="0"/>
              <a:t> </a:t>
            </a:r>
            <a:endParaRPr lang="tr-TR" dirty="0" smtClean="0"/>
          </a:p>
          <a:p>
            <a:pPr marL="114300" indent="0">
              <a:buNone/>
            </a:pPr>
            <a:r>
              <a:rPr lang="tr-TR" sz="3200" dirty="0" smtClean="0"/>
              <a:t>Taraf </a:t>
            </a:r>
            <a:r>
              <a:rPr lang="tr-TR" sz="3200" dirty="0"/>
              <a:t>Devletler engelliliğe dayalı her türlü ayrımcılığı yasaklar ve engellilerin herhangi bir nedene dayalı ayrımcılığa karşı eşit ve etkin bir şekilde korunmasını güvence altına alır.</a:t>
            </a:r>
          </a:p>
          <a:p>
            <a:pPr marL="114300" indent="0">
              <a:buNone/>
            </a:pPr>
            <a:r>
              <a:rPr lang="tr-TR" sz="3200"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944" y="4293096"/>
            <a:ext cx="4086200" cy="2206548"/>
          </a:xfrm>
          <a:prstGeom prst="rect">
            <a:avLst/>
          </a:prstGeom>
        </p:spPr>
      </p:pic>
    </p:spTree>
    <p:extLst>
      <p:ext uri="{BB962C8B-B14F-4D97-AF65-F5344CB8AC3E}">
        <p14:creationId xmlns:p14="http://schemas.microsoft.com/office/powerpoint/2010/main" val="231425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alpha val="95000"/>
                <a:lumMod val="89000"/>
                <a:lumOff val="11000"/>
              </a:schemeClr>
            </a:gs>
            <a:gs pos="0">
              <a:schemeClr val="tx2">
                <a:lumMod val="40000"/>
                <a:lumOff val="60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2924944"/>
            <a:ext cx="5616624" cy="1800200"/>
          </a:xfrm>
        </p:spPr>
        <p:txBody>
          <a:bodyPr/>
          <a:lstStyle/>
          <a:p>
            <a:r>
              <a:rPr lang="tr-TR" dirty="0" smtClean="0"/>
              <a:t>Teşekkürler ……</a:t>
            </a:r>
            <a:endParaRPr lang="tr-TR" dirty="0"/>
          </a:p>
        </p:txBody>
      </p:sp>
      <p:sp>
        <p:nvSpPr>
          <p:cNvPr id="11" name="Alt Başlık 2"/>
          <p:cNvSpPr>
            <a:spLocks noGrp="1"/>
          </p:cNvSpPr>
          <p:nvPr>
            <p:ph idx="1"/>
          </p:nvPr>
        </p:nvSpPr>
        <p:spPr>
          <a:xfrm>
            <a:off x="3563888" y="5085184"/>
            <a:ext cx="4896544" cy="912168"/>
          </a:xfrm>
        </p:spPr>
        <p:txBody>
          <a:bodyPr>
            <a:normAutofit/>
          </a:bodyPr>
          <a:lstStyle/>
          <a:p>
            <a:pPr marL="114300" indent="0">
              <a:buNone/>
            </a:pPr>
            <a:r>
              <a:rPr lang="tr-TR" sz="3600" dirty="0" smtClean="0">
                <a:solidFill>
                  <a:schemeClr val="tx1"/>
                </a:solidFill>
                <a:latin typeface="AR BERKLEY" pitchFamily="2" charset="0"/>
              </a:rPr>
              <a:t>Av. Güler POLAT </a:t>
            </a:r>
            <a:endParaRPr lang="tr-TR" sz="3600" dirty="0">
              <a:solidFill>
                <a:schemeClr val="tx1"/>
              </a:solidFill>
              <a:latin typeface="AR BERKLEY" pitchFamily="2" charset="0"/>
            </a:endParaRPr>
          </a:p>
        </p:txBody>
      </p:sp>
    </p:spTree>
    <p:extLst>
      <p:ext uri="{BB962C8B-B14F-4D97-AF65-F5344CB8AC3E}">
        <p14:creationId xmlns:p14="http://schemas.microsoft.com/office/powerpoint/2010/main" val="314174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2002234"/>
          </a:xfrm>
        </p:spPr>
        <p:txBody>
          <a:bodyPr/>
          <a:lstStyle/>
          <a:p>
            <a:pPr algn="ctr"/>
            <a:r>
              <a:rPr lang="tr-TR" b="1" dirty="0" smtClean="0"/>
              <a:t>Cumhurbaşkanlığı Devlet Denetleme Kurulu </a:t>
            </a:r>
            <a:endParaRPr lang="tr-TR" b="1" dirty="0"/>
          </a:p>
        </p:txBody>
      </p:sp>
      <p:sp>
        <p:nvSpPr>
          <p:cNvPr id="3" name="İçerik Yer Tutucusu 2"/>
          <p:cNvSpPr>
            <a:spLocks noGrp="1"/>
          </p:cNvSpPr>
          <p:nvPr>
            <p:ph idx="1"/>
          </p:nvPr>
        </p:nvSpPr>
        <p:spPr>
          <a:xfrm>
            <a:off x="467544" y="2276872"/>
            <a:ext cx="7609656" cy="4123928"/>
          </a:xfrm>
        </p:spPr>
        <p:txBody>
          <a:bodyPr>
            <a:normAutofit/>
          </a:bodyPr>
          <a:lstStyle/>
          <a:p>
            <a:pPr marL="114300" indent="0">
              <a:buNone/>
            </a:pPr>
            <a:endParaRPr lang="tr-TR" dirty="0" smtClean="0"/>
          </a:p>
          <a:p>
            <a:pPr marL="114300" indent="0">
              <a:buNone/>
            </a:pPr>
            <a:r>
              <a:rPr lang="tr-TR" dirty="0" smtClean="0"/>
              <a:t>27.08 2009 tarih  2009/5 sayılı  Raporu</a:t>
            </a:r>
          </a:p>
          <a:p>
            <a:pPr marL="114300" indent="0">
              <a:buNone/>
            </a:pPr>
            <a:endParaRPr lang="tr-TR" dirty="0" smtClean="0"/>
          </a:p>
          <a:p>
            <a:pPr marL="114300" indent="0" algn="just">
              <a:buNone/>
            </a:pPr>
            <a:r>
              <a:rPr lang="tr-TR" dirty="0"/>
              <a:t>T.C. Başbakanlık Özürlüler İdaresi Başkanlığı Faaliyetlerinin Denetimi ile </a:t>
            </a:r>
            <a:r>
              <a:rPr lang="tr-TR" dirty="0" smtClean="0"/>
              <a:t>Özürlü </a:t>
            </a:r>
            <a:r>
              <a:rPr lang="tr-TR" dirty="0"/>
              <a:t>Bireyler, Yakınları ve Toplumun Bütün Kesimlerinde Özürlülük </a:t>
            </a:r>
            <a:r>
              <a:rPr lang="tr-TR" dirty="0" smtClean="0"/>
              <a:t>Konusunda </a:t>
            </a:r>
            <a:r>
              <a:rPr lang="tr-TR" dirty="0"/>
              <a:t>Toplumsal Bilinç ve Duyarlılık Oluşturulması Amacıyla Yapılan </a:t>
            </a:r>
            <a:r>
              <a:rPr lang="tr-TR" dirty="0" smtClean="0"/>
              <a:t>Çalışmaların </a:t>
            </a:r>
            <a:r>
              <a:rPr lang="tr-TR" dirty="0"/>
              <a:t>Değerlendirilmesi ve Bu Tür Çalışmaların Düzenli ve Verimli </a:t>
            </a:r>
            <a:r>
              <a:rPr lang="tr-TR" dirty="0" smtClean="0"/>
              <a:t>Şekilde </a:t>
            </a:r>
            <a:r>
              <a:rPr lang="tr-TR" dirty="0"/>
              <a:t>Yürütülmesi ve Geliştirilmesi İçin Alınması Gereken Tedbirler </a:t>
            </a:r>
          </a:p>
        </p:txBody>
      </p:sp>
    </p:spTree>
    <p:extLst>
      <p:ext uri="{BB962C8B-B14F-4D97-AF65-F5344CB8AC3E}">
        <p14:creationId xmlns:p14="http://schemas.microsoft.com/office/powerpoint/2010/main" val="1623461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Önemli Bir Saptama </a:t>
            </a:r>
            <a:endParaRPr lang="tr-TR" b="1" dirty="0"/>
          </a:p>
        </p:txBody>
      </p:sp>
      <p:sp>
        <p:nvSpPr>
          <p:cNvPr id="3" name="İçerik Yer Tutucusu 2"/>
          <p:cNvSpPr>
            <a:spLocks noGrp="1"/>
          </p:cNvSpPr>
          <p:nvPr>
            <p:ph idx="1"/>
          </p:nvPr>
        </p:nvSpPr>
        <p:spPr/>
        <p:txBody>
          <a:bodyPr>
            <a:normAutofit/>
          </a:bodyPr>
          <a:lstStyle/>
          <a:p>
            <a:pPr marL="114300" indent="0">
              <a:buNone/>
            </a:pPr>
            <a:r>
              <a:rPr lang="tr-TR" dirty="0"/>
              <a:t>Özürlüler, toplumun her alanında kötü muameleye maruz kalmakta, kamuoyundaki </a:t>
            </a:r>
            <a:r>
              <a:rPr lang="tr-TR" dirty="0" smtClean="0"/>
              <a:t>bütün </a:t>
            </a:r>
            <a:r>
              <a:rPr lang="tr-TR" dirty="0"/>
              <a:t>tepkilere ve alınan bütün önlemlere rağmen, kötü muamelenin önüne </a:t>
            </a:r>
            <a:r>
              <a:rPr lang="tr-TR" dirty="0" smtClean="0"/>
              <a:t>geçilememektedir</a:t>
            </a:r>
            <a:r>
              <a:rPr lang="tr-TR" dirty="0"/>
              <a:t>. </a:t>
            </a:r>
          </a:p>
          <a:p>
            <a:endParaRPr lang="tr-TR" dirty="0" smtClean="0"/>
          </a:p>
          <a:p>
            <a:pPr marL="114300" indent="0">
              <a:buNone/>
            </a:pPr>
            <a:r>
              <a:rPr lang="tr-TR" dirty="0" smtClean="0"/>
              <a:t>Özürlüler</a:t>
            </a:r>
            <a:r>
              <a:rPr lang="tr-TR" dirty="0"/>
              <a:t>, sosyal dışlanmaya en fazla maruz kalan gruplardır. </a:t>
            </a:r>
            <a:r>
              <a:rPr lang="tr-TR" dirty="0" smtClean="0"/>
              <a:t>Özürlünün</a:t>
            </a:r>
            <a:r>
              <a:rPr lang="tr-TR" dirty="0"/>
              <a:t>, başarı derecesini düşüreceği gerekçesiyle  okula alınmaması veya </a:t>
            </a:r>
            <a:r>
              <a:rPr lang="tr-TR" dirty="0" smtClean="0"/>
              <a:t>çocuğunun </a:t>
            </a:r>
            <a:r>
              <a:rPr lang="tr-TR" dirty="0"/>
              <a:t>sınıfında özürlü öğrenci bulunmasına veli  tarafından karşı çıkılması, işyerinde </a:t>
            </a:r>
          </a:p>
          <a:p>
            <a:pPr marL="114300" indent="0">
              <a:buNone/>
            </a:pPr>
            <a:r>
              <a:rPr lang="tr-TR" dirty="0"/>
              <a:t>özürlü istenmemesi ve diğer alanlardaki dışlayıcı tavırlar bilinçli ayrımcılık hâlleridir. </a:t>
            </a:r>
          </a:p>
          <a:p>
            <a:pPr marL="114300" indent="0">
              <a:buNone/>
            </a:pPr>
            <a:endParaRPr lang="tr-TR" dirty="0" smtClean="0"/>
          </a:p>
          <a:p>
            <a:pPr marL="114300" indent="0">
              <a:buNone/>
            </a:pPr>
            <a:r>
              <a:rPr lang="tr-TR" dirty="0" smtClean="0"/>
              <a:t>Kasıtlı </a:t>
            </a:r>
            <a:r>
              <a:rPr lang="tr-TR" dirty="0"/>
              <a:t>olmayan ayrımcılık ise, koşulların, özürlülerin bazı imkânlara erişimlerini </a:t>
            </a:r>
            <a:r>
              <a:rPr lang="tr-TR" dirty="0" smtClean="0"/>
              <a:t>engelleyecek </a:t>
            </a:r>
            <a:r>
              <a:rPr lang="tr-TR" dirty="0"/>
              <a:t>şekilde oluşturulmasıdır.</a:t>
            </a:r>
          </a:p>
        </p:txBody>
      </p:sp>
    </p:spTree>
    <p:extLst>
      <p:ext uri="{BB962C8B-B14F-4D97-AF65-F5344CB8AC3E}">
        <p14:creationId xmlns:p14="http://schemas.microsoft.com/office/powerpoint/2010/main" val="285554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400" b="1" dirty="0"/>
              <a:t>Madde 9</a:t>
            </a:r>
            <a:r>
              <a:rPr lang="tr-TR" sz="4400" dirty="0"/>
              <a:t>: </a:t>
            </a:r>
            <a:r>
              <a:rPr lang="tr-TR" sz="4400" b="1" dirty="0" smtClean="0"/>
              <a:t>ERİŞİLEBİLİRLİK </a:t>
            </a:r>
            <a:endParaRPr lang="tr-TR" sz="4400" b="1" dirty="0"/>
          </a:p>
        </p:txBody>
      </p:sp>
      <p:sp>
        <p:nvSpPr>
          <p:cNvPr id="3" name="İçerik Yer Tutucusu 2"/>
          <p:cNvSpPr>
            <a:spLocks noGrp="1"/>
          </p:cNvSpPr>
          <p:nvPr>
            <p:ph idx="1"/>
          </p:nvPr>
        </p:nvSpPr>
        <p:spPr/>
        <p:txBody>
          <a:bodyPr>
            <a:noAutofit/>
          </a:bodyPr>
          <a:lstStyle/>
          <a:p>
            <a:pPr marL="114300" indent="0" algn="just">
              <a:buNone/>
            </a:pPr>
            <a:endParaRPr lang="tr-TR" sz="3200" dirty="0" smtClean="0"/>
          </a:p>
          <a:p>
            <a:pPr marL="114300" indent="0" algn="just">
              <a:buNone/>
            </a:pPr>
            <a:r>
              <a:rPr lang="tr-TR" sz="3200" dirty="0" smtClean="0"/>
              <a:t>… bilgi </a:t>
            </a:r>
            <a:r>
              <a:rPr lang="tr-TR" sz="3200" dirty="0"/>
              <a:t>ve iletişim olanaklarına, </a:t>
            </a:r>
            <a:r>
              <a:rPr lang="tr-TR" sz="3200" u="sng" dirty="0"/>
              <a:t>hem kırsal hem de kentsel alanlarda </a:t>
            </a:r>
            <a:r>
              <a:rPr lang="tr-TR" sz="3200" dirty="0"/>
              <a:t>halka açık diğer tesislere ve hizmetlere erişimini sağlamak için uygun tedbirleri alacaklardır. </a:t>
            </a:r>
          </a:p>
        </p:txBody>
      </p:sp>
    </p:spTree>
    <p:extLst>
      <p:ext uri="{BB962C8B-B14F-4D97-AF65-F5344CB8AC3E}">
        <p14:creationId xmlns:p14="http://schemas.microsoft.com/office/powerpoint/2010/main" val="3385176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smtClean="0"/>
              <a:t>Elde Var : 10 </a:t>
            </a:r>
            <a:endParaRPr lang="tr-TR" b="1" dirty="0"/>
          </a:p>
        </p:txBody>
      </p:sp>
      <p:sp>
        <p:nvSpPr>
          <p:cNvPr id="3" name="İçerik Yer Tutucusu 2"/>
          <p:cNvSpPr>
            <a:spLocks noGrp="1"/>
          </p:cNvSpPr>
          <p:nvPr>
            <p:ph idx="1"/>
          </p:nvPr>
        </p:nvSpPr>
        <p:spPr/>
        <p:txBody>
          <a:bodyPr/>
          <a:lstStyle/>
          <a:p>
            <a:pPr marL="114300" indent="0">
              <a:buNone/>
            </a:pPr>
            <a:r>
              <a:rPr lang="tr-TR" dirty="0" smtClean="0"/>
              <a:t>………“</a:t>
            </a:r>
            <a:r>
              <a:rPr lang="tr-TR" dirty="0"/>
              <a:t>yedi yıl” ibareleri “sekiz yıl” şeklinde </a:t>
            </a:r>
            <a:r>
              <a:rPr lang="tr-TR" dirty="0" smtClean="0"/>
              <a:t>değiştirilmiş…..</a:t>
            </a:r>
            <a:endParaRPr lang="tr-TR" dirty="0"/>
          </a:p>
          <a:p>
            <a:pPr marL="114300" indent="0">
              <a:buNone/>
            </a:pPr>
            <a:endParaRPr lang="tr-TR" dirty="0" smtClean="0"/>
          </a:p>
          <a:p>
            <a:pPr marL="114300" indent="0">
              <a:buNone/>
            </a:pPr>
            <a:endParaRPr lang="tr-TR" dirty="0"/>
          </a:p>
          <a:p>
            <a:pPr marL="114300" indent="0" algn="just">
              <a:buNone/>
            </a:pPr>
            <a:endParaRPr lang="tr-TR" dirty="0" smtClean="0"/>
          </a:p>
          <a:p>
            <a:pPr marL="114300" indent="0" algn="just">
              <a:buNone/>
            </a:pPr>
            <a:endParaRPr lang="tr-TR" dirty="0"/>
          </a:p>
          <a:p>
            <a:pPr marL="114300" indent="0" algn="just">
              <a:buNone/>
            </a:pPr>
            <a:endParaRPr lang="tr-TR" dirty="0" smtClean="0"/>
          </a:p>
          <a:p>
            <a:pPr marL="114300" indent="0" algn="just">
              <a:buNone/>
            </a:pPr>
            <a:r>
              <a:rPr lang="tr-TR" dirty="0" smtClean="0"/>
              <a:t>………Denetim </a:t>
            </a:r>
            <a:r>
              <a:rPr lang="tr-TR" dirty="0"/>
              <a:t>sonucunda ilgili belediye ve kamu kurum ve kuruluşları ile umuma açık hizmet veren her türlü yapıların ve açık alanların malikleri ile toplu taşıma araçlarının sahiplerine eksikleri tamamlaması için birinci fıkrada belirtilen sürenin bitiminden itibaren iki yılı geçmemek üzere ek süre verilebilir.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132856"/>
            <a:ext cx="1905000" cy="1905000"/>
          </a:xfrm>
          <a:prstGeom prst="rect">
            <a:avLst/>
          </a:prstGeom>
        </p:spPr>
      </p:pic>
    </p:spTree>
    <p:extLst>
      <p:ext uri="{BB962C8B-B14F-4D97-AF65-F5344CB8AC3E}">
        <p14:creationId xmlns:p14="http://schemas.microsoft.com/office/powerpoint/2010/main" val="284443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7537648" cy="792088"/>
          </a:xfrm>
        </p:spPr>
        <p:txBody>
          <a:bodyPr/>
          <a:lstStyle/>
          <a:p>
            <a:r>
              <a:rPr lang="tr-TR" dirty="0"/>
              <a:t> </a:t>
            </a:r>
            <a:r>
              <a:rPr lang="tr-TR" dirty="0" smtClean="0"/>
              <a:t/>
            </a:r>
            <a:br>
              <a:rPr lang="tr-TR" dirty="0" smtClean="0"/>
            </a:br>
            <a:r>
              <a:rPr lang="tr-TR" b="1" dirty="0" smtClean="0"/>
              <a:t>Madde 7 :</a:t>
            </a:r>
            <a:r>
              <a:rPr lang="tr-TR" b="1" dirty="0"/>
              <a:t> Engelli Çocuklar</a:t>
            </a:r>
            <a:r>
              <a:rPr lang="tr-TR" dirty="0"/>
              <a:t/>
            </a:r>
            <a:br>
              <a:rPr lang="tr-TR" dirty="0"/>
            </a:br>
            <a:endParaRPr lang="tr-TR" dirty="0"/>
          </a:p>
        </p:txBody>
      </p:sp>
      <p:sp>
        <p:nvSpPr>
          <p:cNvPr id="3" name="İçerik Yer Tutucusu 2"/>
          <p:cNvSpPr>
            <a:spLocks noGrp="1"/>
          </p:cNvSpPr>
          <p:nvPr>
            <p:ph idx="1"/>
          </p:nvPr>
        </p:nvSpPr>
        <p:spPr>
          <a:xfrm>
            <a:off x="457200" y="1700808"/>
            <a:ext cx="7620000" cy="4699992"/>
          </a:xfrm>
        </p:spPr>
        <p:txBody>
          <a:bodyPr>
            <a:normAutofit/>
          </a:bodyPr>
          <a:lstStyle/>
          <a:p>
            <a:pPr marL="114300" indent="0" algn="just">
              <a:buNone/>
            </a:pPr>
            <a:r>
              <a:rPr lang="tr-TR" sz="2800" dirty="0" smtClean="0"/>
              <a:t>Taraf </a:t>
            </a:r>
            <a:r>
              <a:rPr lang="tr-TR" sz="2800" dirty="0"/>
              <a:t>Devletler, engelli </a:t>
            </a:r>
            <a:endParaRPr lang="tr-TR" sz="2800" dirty="0" smtClean="0"/>
          </a:p>
          <a:p>
            <a:pPr marL="114300" indent="0" algn="just">
              <a:buNone/>
            </a:pPr>
            <a:r>
              <a:rPr lang="tr-TR" sz="2800" dirty="0" smtClean="0"/>
              <a:t>çocukların </a:t>
            </a:r>
            <a:r>
              <a:rPr lang="tr-TR" sz="2800" dirty="0"/>
              <a:t>diğer </a:t>
            </a:r>
            <a:endParaRPr lang="tr-TR" sz="2800" dirty="0" smtClean="0"/>
          </a:p>
          <a:p>
            <a:pPr marL="114300" indent="0" algn="just">
              <a:buNone/>
            </a:pPr>
            <a:r>
              <a:rPr lang="tr-TR" sz="2800" dirty="0" smtClean="0"/>
              <a:t>çocuklarla </a:t>
            </a:r>
            <a:r>
              <a:rPr lang="tr-TR" sz="2800" dirty="0"/>
              <a:t>eşit bir şekilde </a:t>
            </a:r>
            <a:endParaRPr lang="tr-TR" sz="2800" dirty="0" smtClean="0"/>
          </a:p>
          <a:p>
            <a:pPr marL="114300" indent="0" algn="just">
              <a:buNone/>
            </a:pPr>
            <a:r>
              <a:rPr lang="tr-TR" sz="2800" dirty="0" smtClean="0"/>
              <a:t>tüm </a:t>
            </a:r>
            <a:r>
              <a:rPr lang="tr-TR" sz="2800" dirty="0"/>
              <a:t>insan temel hak </a:t>
            </a:r>
            <a:r>
              <a:rPr lang="tr-TR" sz="2800" dirty="0" smtClean="0"/>
              <a:t>ve</a:t>
            </a:r>
          </a:p>
          <a:p>
            <a:pPr marL="114300" indent="0" algn="just">
              <a:buNone/>
            </a:pPr>
            <a:r>
              <a:rPr lang="tr-TR" sz="2800" dirty="0" smtClean="0"/>
              <a:t>özgürlüklerinden </a:t>
            </a:r>
            <a:r>
              <a:rPr lang="tr-TR" sz="2800" dirty="0"/>
              <a:t>tam </a:t>
            </a:r>
            <a:endParaRPr lang="tr-TR" sz="2800" dirty="0" smtClean="0"/>
          </a:p>
          <a:p>
            <a:pPr marL="114300" indent="0" algn="just">
              <a:buNone/>
            </a:pPr>
            <a:r>
              <a:rPr lang="tr-TR" sz="2800" dirty="0" smtClean="0"/>
              <a:t>olarak yararlanmasını </a:t>
            </a:r>
          </a:p>
          <a:p>
            <a:pPr marL="114300" indent="0" algn="just">
              <a:buNone/>
            </a:pPr>
            <a:r>
              <a:rPr lang="tr-TR" sz="2800" dirty="0" smtClean="0"/>
              <a:t>sağlamak için gerekli </a:t>
            </a:r>
          </a:p>
          <a:p>
            <a:pPr marL="114300" indent="0" algn="just">
              <a:buNone/>
            </a:pPr>
            <a:r>
              <a:rPr lang="tr-TR" sz="2800" dirty="0" smtClean="0"/>
              <a:t>tüm </a:t>
            </a:r>
            <a:r>
              <a:rPr lang="tr-TR" sz="2800" dirty="0"/>
              <a:t>tedbirleri alır</a:t>
            </a:r>
            <a:r>
              <a:rPr lang="tr-TR" sz="3200" dirty="0"/>
              <a:t>.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2132856"/>
            <a:ext cx="3617032" cy="3308122"/>
          </a:xfrm>
          <a:prstGeom prst="rect">
            <a:avLst/>
          </a:prstGeom>
        </p:spPr>
      </p:pic>
    </p:spTree>
    <p:extLst>
      <p:ext uri="{BB962C8B-B14F-4D97-AF65-F5344CB8AC3E}">
        <p14:creationId xmlns:p14="http://schemas.microsoft.com/office/powerpoint/2010/main" val="1287403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7681664" cy="922114"/>
          </a:xfrm>
        </p:spPr>
        <p:txBody>
          <a:bodyPr/>
          <a:lstStyle/>
          <a:p>
            <a:r>
              <a:rPr lang="tr-TR" dirty="0"/>
              <a:t> </a:t>
            </a:r>
            <a:r>
              <a:rPr lang="tr-TR" dirty="0" smtClean="0"/>
              <a:t/>
            </a:r>
            <a:br>
              <a:rPr lang="tr-TR" dirty="0" smtClean="0"/>
            </a:br>
            <a:r>
              <a:rPr lang="tr-TR" b="1" dirty="0" smtClean="0"/>
              <a:t>Madde 24 :</a:t>
            </a:r>
            <a:r>
              <a:rPr lang="tr-TR" b="1" dirty="0"/>
              <a:t>   Eğitim</a:t>
            </a:r>
            <a:r>
              <a:rPr lang="tr-TR" dirty="0"/>
              <a:t/>
            </a:r>
            <a:br>
              <a:rPr lang="tr-TR" dirty="0"/>
            </a:br>
            <a:r>
              <a:rPr lang="tr-TR" dirty="0"/>
              <a:t>             </a:t>
            </a:r>
          </a:p>
        </p:txBody>
      </p:sp>
      <p:sp>
        <p:nvSpPr>
          <p:cNvPr id="3" name="İçerik Yer Tutucusu 2"/>
          <p:cNvSpPr>
            <a:spLocks noGrp="1"/>
          </p:cNvSpPr>
          <p:nvPr>
            <p:ph idx="1"/>
          </p:nvPr>
        </p:nvSpPr>
        <p:spPr/>
        <p:txBody>
          <a:bodyPr>
            <a:normAutofit/>
          </a:bodyPr>
          <a:lstStyle/>
          <a:p>
            <a:pPr marL="114300" indent="0">
              <a:buNone/>
            </a:pPr>
            <a:endParaRPr lang="tr-TR" dirty="0" smtClean="0"/>
          </a:p>
          <a:p>
            <a:endParaRPr lang="tr-TR" dirty="0"/>
          </a:p>
          <a:p>
            <a:pPr marL="114300" indent="0" algn="just">
              <a:buNone/>
            </a:pPr>
            <a:r>
              <a:rPr lang="tr-TR" sz="3200" dirty="0" smtClean="0"/>
              <a:t>Taraf </a:t>
            </a:r>
            <a:r>
              <a:rPr lang="tr-TR" sz="3200" dirty="0"/>
              <a:t>Devletler engellilerin eğitim hakkını tanır. </a:t>
            </a:r>
            <a:r>
              <a:rPr lang="tr-TR" sz="3200" dirty="0" smtClean="0"/>
              <a:t>Bu </a:t>
            </a:r>
            <a:r>
              <a:rPr lang="tr-TR" sz="3200" dirty="0"/>
              <a:t>hakkın fırsat eşitliği temelinde ve ayrımcılık yapılmaksızın sağlanması için eğitim sisteminin bütünleştirici bir şekilde her seviyede engellileri içine almasını ve ömür boyu öğrenim imkanı sağlar. </a:t>
            </a:r>
          </a:p>
        </p:txBody>
      </p:sp>
    </p:spTree>
    <p:extLst>
      <p:ext uri="{BB962C8B-B14F-4D97-AF65-F5344CB8AC3E}">
        <p14:creationId xmlns:p14="http://schemas.microsoft.com/office/powerpoint/2010/main" val="1594467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573  Sayılı </a:t>
            </a:r>
            <a:br>
              <a:rPr lang="tr-TR" dirty="0"/>
            </a:br>
            <a:r>
              <a:rPr lang="tr-TR" dirty="0"/>
              <a:t>Özel Eğitim Hakkında KHK </a:t>
            </a:r>
          </a:p>
        </p:txBody>
      </p:sp>
      <p:sp>
        <p:nvSpPr>
          <p:cNvPr id="3" name="İçerik Yer Tutucusu 2"/>
          <p:cNvSpPr>
            <a:spLocks noGrp="1"/>
          </p:cNvSpPr>
          <p:nvPr>
            <p:ph sz="half" idx="1"/>
          </p:nvPr>
        </p:nvSpPr>
        <p:spPr>
          <a:xfrm>
            <a:off x="457200" y="1844824"/>
            <a:ext cx="3657600" cy="4281656"/>
          </a:xfrm>
        </p:spPr>
        <p:txBody>
          <a:bodyPr>
            <a:normAutofit/>
          </a:bodyPr>
          <a:lstStyle/>
          <a:p>
            <a:pPr marL="114300" indent="0">
              <a:buNone/>
            </a:pPr>
            <a:r>
              <a:rPr lang="tr-TR" dirty="0" smtClean="0"/>
              <a:t>Kabul Tarihi:6.6.1997  </a:t>
            </a:r>
            <a:endParaRPr lang="tr-TR" dirty="0"/>
          </a:p>
        </p:txBody>
      </p:sp>
      <p:sp>
        <p:nvSpPr>
          <p:cNvPr id="4" name="İçerik Yer Tutucusu 3"/>
          <p:cNvSpPr>
            <a:spLocks noGrp="1"/>
          </p:cNvSpPr>
          <p:nvPr>
            <p:ph sz="half" idx="2"/>
          </p:nvPr>
        </p:nvSpPr>
        <p:spPr>
          <a:xfrm>
            <a:off x="395536" y="2852936"/>
            <a:ext cx="7681664" cy="3273544"/>
          </a:xfrm>
        </p:spPr>
        <p:txBody>
          <a:bodyPr>
            <a:normAutofit/>
          </a:bodyPr>
          <a:lstStyle/>
          <a:p>
            <a:pPr marL="114300" indent="0">
              <a:buNone/>
            </a:pPr>
            <a:r>
              <a:rPr lang="tr-TR" b="1" dirty="0"/>
              <a:t>Kaynaştırma</a:t>
            </a:r>
            <a:endParaRPr lang="tr-TR" dirty="0"/>
          </a:p>
          <a:p>
            <a:pPr marL="114300" indent="0" algn="just">
              <a:buNone/>
            </a:pPr>
            <a:r>
              <a:rPr lang="tr-TR" b="1" dirty="0"/>
              <a:t>Madde 12 - </a:t>
            </a:r>
            <a:r>
              <a:rPr lang="tr-TR" dirty="0"/>
              <a:t>Özel Eğitim gerektiren bireylerin eğitimleri, hazırlanan bireysel eğitim planları doğrultusunda akranları ile birlikte her tür ve kademedeki okul ve kurumlarda uygun yöntem ve teknikler kullanılarak sürdürülür.</a:t>
            </a:r>
          </a:p>
          <a:p>
            <a:endParaRPr lang="tr-TR" dirty="0"/>
          </a:p>
        </p:txBody>
      </p:sp>
    </p:spTree>
    <p:extLst>
      <p:ext uri="{BB962C8B-B14F-4D97-AF65-F5344CB8AC3E}">
        <p14:creationId xmlns:p14="http://schemas.microsoft.com/office/powerpoint/2010/main" val="86679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367</TotalTime>
  <Words>486</Words>
  <Application>Microsoft Office PowerPoint</Application>
  <PresentationFormat>Ekran Gösterisi (4:3)</PresentationFormat>
  <Paragraphs>84</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Bitişiklik</vt:lpstr>
      <vt:lpstr>                               Birleşmiş Milletler  Engelli Hakları Sözleşmesi  Işığında Mevzuata Bir Bakış </vt:lpstr>
      <vt:lpstr> Madde 5 :  Ayrımcılık Yapılmaması ve Eşitlik             </vt:lpstr>
      <vt:lpstr>Cumhurbaşkanlığı Devlet Denetleme Kurulu </vt:lpstr>
      <vt:lpstr>Önemli Bir Saptama </vt:lpstr>
      <vt:lpstr>Madde 9: ERİŞİLEBİLİRLİK </vt:lpstr>
      <vt:lpstr>Elde Var : 10 </vt:lpstr>
      <vt:lpstr>  Madde 7 : Engelli Çocuklar </vt:lpstr>
      <vt:lpstr>  Madde 24 :   Eğitim              </vt:lpstr>
      <vt:lpstr>573  Sayılı  Özel Eğitim Hakkında KHK </vt:lpstr>
      <vt:lpstr>«KAYNAMA NOKTASI»</vt:lpstr>
      <vt:lpstr>MEDENİ KANUN </vt:lpstr>
      <vt:lpstr>VESAYET </vt:lpstr>
      <vt:lpstr>VESAYET KARARININ KALDIRILMASI </vt:lpstr>
      <vt:lpstr> Madde 12 :  Yasa Önünde Eşit Tanınma </vt:lpstr>
      <vt:lpstr>Madde 27 :Çalışma ve İstihdam</vt:lpstr>
      <vt:lpstr> ULUSLARARASI SÖZLEŞMELER VE  İÇ  HUKUK UYGULAMALARI</vt:lpstr>
      <vt:lpstr>Nasıl Başvuruyoruz ?</vt:lpstr>
      <vt:lpstr>PowerPoint Sunusu</vt:lpstr>
      <vt:lpstr>PowerPoint Sunusu</vt:lpstr>
      <vt:lpstr>Teşekkürler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27</cp:revision>
  <dcterms:created xsi:type="dcterms:W3CDTF">2012-12-09T13:17:36Z</dcterms:created>
  <dcterms:modified xsi:type="dcterms:W3CDTF">2012-12-09T19:26:01Z</dcterms:modified>
</cp:coreProperties>
</file>