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9" r:id="rId2"/>
    <p:sldId id="256" r:id="rId3"/>
    <p:sldId id="260" r:id="rId4"/>
    <p:sldId id="274" r:id="rId5"/>
    <p:sldId id="275" r:id="rId6"/>
    <p:sldId id="276" r:id="rId7"/>
    <p:sldId id="277" r:id="rId8"/>
    <p:sldId id="278" r:id="rId9"/>
    <p:sldId id="279" r:id="rId10"/>
    <p:sldId id="280" r:id="rId11"/>
    <p:sldId id="282" r:id="rId12"/>
    <p:sldId id="283" r:id="rId13"/>
    <p:sldId id="284" r:id="rId14"/>
    <p:sldId id="285" r:id="rId15"/>
    <p:sldId id="286" r:id="rId16"/>
    <p:sldId id="287" r:id="rId17"/>
    <p:sldId id="288"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6397" autoAdjust="0"/>
  </p:normalViewPr>
  <p:slideViewPr>
    <p:cSldViewPr>
      <p:cViewPr>
        <p:scale>
          <a:sx n="60" d="100"/>
          <a:sy n="60" d="100"/>
        </p:scale>
        <p:origin x="-2238" y="-4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7761D-F2CC-44AD-B77E-EA0AE50057D0}" type="datetimeFigureOut">
              <a:rPr lang="tr-TR" smtClean="0"/>
              <a:t>04.01.2017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56D495-1177-43A5-815B-EB8D201A556F}" type="slidenum">
              <a:rPr lang="tr-TR" smtClean="0"/>
              <a:t>‹#›</a:t>
            </a:fld>
            <a:endParaRPr lang="tr-TR"/>
          </a:p>
        </p:txBody>
      </p:sp>
    </p:spTree>
    <p:extLst>
      <p:ext uri="{BB962C8B-B14F-4D97-AF65-F5344CB8AC3E}">
        <p14:creationId xmlns:p14="http://schemas.microsoft.com/office/powerpoint/2010/main" val="2431837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B5AC99F-9BDC-49B4-B3C3-8463B55DAC5D}" type="datetimeFigureOut">
              <a:rPr lang="tr-TR" smtClean="0"/>
              <a:t>04.01.2017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13349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AC99F-9BDC-49B4-B3C3-8463B55DAC5D}" type="datetimeFigureOut">
              <a:rPr lang="tr-TR" smtClean="0"/>
              <a:t>04.01.2017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330481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AC99F-9BDC-49B4-B3C3-8463B55DAC5D}" type="datetimeFigureOut">
              <a:rPr lang="tr-TR" smtClean="0"/>
              <a:t>04.01.2017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245335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AC99F-9BDC-49B4-B3C3-8463B55DAC5D}" type="datetimeFigureOut">
              <a:rPr lang="tr-TR" smtClean="0"/>
              <a:t>04.01.2017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18845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B5AC99F-9BDC-49B4-B3C3-8463B55DAC5D}" type="datetimeFigureOut">
              <a:rPr lang="tr-TR" smtClean="0"/>
              <a:t>04.01.2017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11453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B5AC99F-9BDC-49B4-B3C3-8463B55DAC5D}" type="datetimeFigureOut">
              <a:rPr lang="tr-TR" smtClean="0"/>
              <a:t>04.01.2017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268242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B5AC99F-9BDC-49B4-B3C3-8463B55DAC5D}" type="datetimeFigureOut">
              <a:rPr lang="tr-TR" smtClean="0"/>
              <a:t>04.01.2017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1221536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B5AC99F-9BDC-49B4-B3C3-8463B55DAC5D}" type="datetimeFigureOut">
              <a:rPr lang="tr-TR" smtClean="0"/>
              <a:t>04.01.2017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3647979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B5AC99F-9BDC-49B4-B3C3-8463B55DAC5D}" type="datetimeFigureOut">
              <a:rPr lang="tr-TR" smtClean="0"/>
              <a:t>04.01.2017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77147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B5AC99F-9BDC-49B4-B3C3-8463B55DAC5D}" type="datetimeFigureOut">
              <a:rPr lang="tr-TR" smtClean="0"/>
              <a:t>04.01.2017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3434071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B5AC99F-9BDC-49B4-B3C3-8463B55DAC5D}" type="datetimeFigureOut">
              <a:rPr lang="tr-TR" smtClean="0"/>
              <a:t>04.01.2017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233687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chemeClr val="accent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AC99F-9BDC-49B4-B3C3-8463B55DAC5D}" type="datetimeFigureOut">
              <a:rPr lang="tr-TR" smtClean="0"/>
              <a:t>04.01.2017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5B5EE-5FE7-407A-B82E-04A14B6F2326}" type="slidenum">
              <a:rPr lang="tr-TR" smtClean="0"/>
              <a:t>‹#›</a:t>
            </a:fld>
            <a:endParaRPr lang="tr-TR"/>
          </a:p>
        </p:txBody>
      </p:sp>
    </p:spTree>
    <p:extLst>
      <p:ext uri="{BB962C8B-B14F-4D97-AF65-F5344CB8AC3E}">
        <p14:creationId xmlns:p14="http://schemas.microsoft.com/office/powerpoint/2010/main" val="925989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16632"/>
            <a:ext cx="8640960" cy="1323439"/>
          </a:xfrm>
          <a:prstGeom prst="rect">
            <a:avLst/>
          </a:prstGeom>
        </p:spPr>
        <p:txBody>
          <a:bodyPr wrap="square">
            <a:spAutoFit/>
          </a:bodyPr>
          <a:lstStyle/>
          <a:p>
            <a:r>
              <a:rPr lang="tr-TR" sz="2000" b="1" dirty="0" smtClean="0"/>
              <a:t>EK </a:t>
            </a:r>
            <a:r>
              <a:rPr lang="tr-TR" sz="2000" b="1" dirty="0"/>
              <a:t>III: TOPLU TAŞIMA ARAÇLARI İÇİN ERİŞİLEBİLİRLİK İZLEME VE DENETLEME FORMU</a:t>
            </a:r>
          </a:p>
          <a:p>
            <a:r>
              <a:rPr lang="tr-TR" sz="2000" b="1" dirty="0" smtClean="0"/>
              <a:t>I</a:t>
            </a:r>
            <a:r>
              <a:rPr lang="tr-TR" sz="2000" b="1" dirty="0"/>
              <a:t>. SÜRÜCÜ KOLTUĞUNA İLAVE OLARAK SEKİZDEN FAZLA KOLTUĞU BULUNAN VE YOLCU TAŞIMAK AMACIYLA KULLANILAN ARAÇLAR </a:t>
            </a:r>
          </a:p>
        </p:txBody>
      </p:sp>
      <p:sp>
        <p:nvSpPr>
          <p:cNvPr id="6" name="Dikdörtgen 5"/>
          <p:cNvSpPr/>
          <p:nvPr/>
        </p:nvSpPr>
        <p:spPr>
          <a:xfrm>
            <a:off x="216024" y="2276872"/>
            <a:ext cx="8676456" cy="3539430"/>
          </a:xfrm>
          <a:prstGeom prst="rect">
            <a:avLst/>
          </a:prstGeom>
        </p:spPr>
        <p:txBody>
          <a:bodyPr wrap="square">
            <a:spAutoFit/>
          </a:bodyPr>
          <a:lstStyle/>
          <a:p>
            <a:pPr algn="just"/>
            <a:r>
              <a:rPr lang="tr-TR" sz="1600" dirty="0"/>
              <a:t>Bu form Sürücü Koltuğuna İlave Olarak Sekizden Fazla Koltuğu Bulunan ve Yolcu Taşımak Amacıyla Kullanılan Araçların Özel Hükümleri İle İlgili Tip Onayı Yönetmeliği (2001/85/AT) esas alınarak hazırlanmıştır. </a:t>
            </a:r>
            <a:r>
              <a:rPr lang="tr-TR" sz="1600" dirty="0">
                <a:solidFill>
                  <a:srgbClr val="FF0000"/>
                </a:solidFill>
              </a:rPr>
              <a:t>Bu Yönetmelik uygulanırken 661/2009/AT Yönetmeliği çerçevesinde ilgili araçlar için 107 sayılı BM/AEK Regülasyonu uygulanır.</a:t>
            </a:r>
          </a:p>
          <a:p>
            <a:pPr algn="just"/>
            <a:endParaRPr lang="tr-TR" sz="1600" dirty="0">
              <a:solidFill>
                <a:srgbClr val="FF0000"/>
              </a:solidFill>
            </a:endParaRPr>
          </a:p>
          <a:p>
            <a:pPr algn="just"/>
            <a:r>
              <a:rPr lang="tr-TR" sz="1600" dirty="0"/>
              <a:t>''SORUNUN İDARİ PARA CEZASINA ESAS SORU OLMASINA İLİŞKİN İBARE'' sütununda yer alan "*" işareti bulunan sorular idari para cezası kapsamında değerlendirmeye alınmaktadır. Diğer sorular izlemeye esas olan veya sorular arasında geçiş yapılmasına yönelik sorulardır. </a:t>
            </a:r>
          </a:p>
          <a:p>
            <a:pPr algn="just"/>
            <a:endParaRPr lang="tr-TR" sz="1600" dirty="0"/>
          </a:p>
          <a:p>
            <a:pPr algn="just"/>
            <a:r>
              <a:rPr lang="tr-TR" sz="1600" dirty="0"/>
              <a:t>İki soru numarası arasında kullanılan "-" ibaresi, bu iki soru arasındaki tüm soruları kapsamaktadır. </a:t>
            </a:r>
          </a:p>
          <a:p>
            <a:pPr algn="just"/>
            <a:r>
              <a:rPr lang="tr-TR" sz="1600" dirty="0"/>
              <a:t>  </a:t>
            </a:r>
          </a:p>
          <a:p>
            <a:pPr algn="just"/>
            <a:r>
              <a:rPr lang="tr-TR" sz="1600" dirty="0"/>
              <a:t>İzleme ve denetleme formunun tamamlanmasından sonra denetime katılan tüm komisyon üyeleri tarafından her sayfanın paraflanması, son sayfanın imzalanması </a:t>
            </a:r>
            <a:r>
              <a:rPr lang="tr-TR" sz="1600" dirty="0" smtClean="0"/>
              <a:t>gerekmektedir.</a:t>
            </a:r>
          </a:p>
          <a:p>
            <a:pPr algn="just"/>
            <a:endParaRPr lang="tr-TR" sz="1600" dirty="0">
              <a:solidFill>
                <a:srgbClr val="FF0000"/>
              </a:solidFill>
            </a:endParaRPr>
          </a:p>
        </p:txBody>
      </p:sp>
      <p:sp>
        <p:nvSpPr>
          <p:cNvPr id="7" name="Dikdörtgen 6"/>
          <p:cNvSpPr/>
          <p:nvPr/>
        </p:nvSpPr>
        <p:spPr>
          <a:xfrm>
            <a:off x="323528" y="1556792"/>
            <a:ext cx="1327799" cy="400110"/>
          </a:xfrm>
          <a:prstGeom prst="rect">
            <a:avLst/>
          </a:prstGeom>
        </p:spPr>
        <p:txBody>
          <a:bodyPr wrap="none">
            <a:spAutoFit/>
          </a:bodyPr>
          <a:lstStyle/>
          <a:p>
            <a:r>
              <a:rPr lang="tr-TR" sz="2000" b="1" dirty="0" smtClean="0"/>
              <a:t>AÇIKLAMA</a:t>
            </a:r>
            <a:endParaRPr lang="tr-TR" sz="2000" b="1" dirty="0"/>
          </a:p>
        </p:txBody>
      </p:sp>
    </p:spTree>
    <p:extLst>
      <p:ext uri="{BB962C8B-B14F-4D97-AF65-F5344CB8AC3E}">
        <p14:creationId xmlns:p14="http://schemas.microsoft.com/office/powerpoint/2010/main" val="214341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arn(inVertic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arn(inVertical)">
                                      <p:cBhvr>
                                        <p:cTn id="22" dur="500"/>
                                        <p:tgtEl>
                                          <p:spTgt spid="6">
                                            <p:txEl>
                                              <p:pRg st="2" end="2"/>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barn(inVertical)">
                                      <p:cBhvr>
                                        <p:cTn id="25" dur="500"/>
                                        <p:tgtEl>
                                          <p:spTgt spid="6">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barn(inVertical)">
                                      <p:cBhvr>
                                        <p:cTn id="28" dur="500"/>
                                        <p:tgtEl>
                                          <p:spTgt spid="6">
                                            <p:txEl>
                                              <p:pRg st="5" end="5"/>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barn(inVertical)">
                                      <p:cBhvr>
                                        <p:cTn id="31"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219041622"/>
              </p:ext>
            </p:extLst>
          </p:nvPr>
        </p:nvGraphicFramePr>
        <p:xfrm>
          <a:off x="251520" y="2564904"/>
          <a:ext cx="8435280" cy="1958330"/>
        </p:xfrm>
        <a:graphic>
          <a:graphicData uri="http://schemas.openxmlformats.org/drawingml/2006/table">
            <a:tbl>
              <a:tblPr/>
              <a:tblGrid>
                <a:gridCol w="1064903"/>
                <a:gridCol w="642779"/>
                <a:gridCol w="4384331"/>
                <a:gridCol w="1144051"/>
                <a:gridCol w="1199216"/>
              </a:tblGrid>
              <a:tr h="1958330">
                <a:tc>
                  <a:txBody>
                    <a:bodyPr/>
                    <a:lstStyle/>
                    <a:p>
                      <a:pPr algn="ctr" fontAlgn="ctr"/>
                      <a:r>
                        <a:rPr lang="tr-TR" sz="2100" b="1" i="0" u="none" strike="noStrike" dirty="0">
                          <a:solidFill>
                            <a:srgbClr val="808080"/>
                          </a:solidFill>
                          <a:effectLst/>
                          <a:latin typeface="Times New Roman"/>
                        </a:rPr>
                        <a:t> </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0" i="0" u="none" strike="noStrike">
                          <a:solidFill>
                            <a:srgbClr val="808080"/>
                          </a:solidFill>
                          <a:effectLst/>
                          <a:latin typeface="Times New Roman"/>
                        </a:rPr>
                        <a:t>H.6</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808080"/>
                          </a:solidFill>
                          <a:effectLst/>
                          <a:latin typeface="Times New Roman"/>
                        </a:rPr>
                        <a:t>Tekerlekli sandalye ve tekerlekli sandalye kullanıcısı bağlama sisteminin geriye doğru olması durumunda aşağıdaki şartı sağlamkta mıdır?</a:t>
                      </a:r>
                      <a:br>
                        <a:rPr lang="tr-TR" sz="1000" b="0" i="0" u="none" strike="noStrike">
                          <a:solidFill>
                            <a:srgbClr val="808080"/>
                          </a:solidFill>
                          <a:effectLst/>
                          <a:latin typeface="Times New Roman"/>
                        </a:rPr>
                      </a:br>
                      <a:r>
                        <a:rPr lang="tr-TR" sz="1000" b="0" i="0" u="none" strike="noStrike">
                          <a:solidFill>
                            <a:srgbClr val="808080"/>
                          </a:solidFill>
                          <a:effectLst/>
                          <a:latin typeface="Times New Roman"/>
                        </a:rPr>
                        <a:t>*Tekerlekli sandalye bağlama sistemi üzerine, aracın yatay düzlemi ile 45o 10o‟lik bir açıda geriye doğru 810 daN 20 daN,</a:t>
                      </a:r>
                    </a:p>
                  </a:txBody>
                  <a:tcPr marL="7022" marR="7022" marT="70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808080"/>
                          </a:solidFill>
                          <a:effectLst/>
                          <a:latin typeface="Times New Roman"/>
                        </a:rPr>
                        <a:t> </a:t>
                      </a:r>
                    </a:p>
                  </a:txBody>
                  <a:tcPr marL="7022" marR="7022" marT="70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808080"/>
                          </a:solidFill>
                          <a:effectLst/>
                          <a:latin typeface="Times New Roman"/>
                        </a:rPr>
                        <a:t> </a:t>
                      </a:r>
                    </a:p>
                  </a:txBody>
                  <a:tcPr marL="7022" marR="7022" marT="70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Metin kutusu 2"/>
          <p:cNvSpPr txBox="1"/>
          <p:nvPr/>
        </p:nvSpPr>
        <p:spPr>
          <a:xfrm>
            <a:off x="306814" y="3353845"/>
            <a:ext cx="1512168" cy="369332"/>
          </a:xfrm>
          <a:prstGeom prst="rect">
            <a:avLst/>
          </a:prstGeom>
          <a:noFill/>
        </p:spPr>
        <p:txBody>
          <a:bodyPr wrap="square" rtlCol="0">
            <a:spAutoFit/>
          </a:bodyPr>
          <a:lstStyle/>
          <a:p>
            <a:r>
              <a:rPr lang="tr-TR" b="1" dirty="0" smtClean="0">
                <a:solidFill>
                  <a:srgbClr val="FF0000"/>
                </a:solidFill>
              </a:rPr>
              <a:t>İPTAL</a:t>
            </a:r>
            <a:endParaRPr lang="tr-TR" b="1" dirty="0">
              <a:solidFill>
                <a:srgbClr val="FF0000"/>
              </a:solidFill>
            </a:endParaRPr>
          </a:p>
        </p:txBody>
      </p:sp>
      <p:sp>
        <p:nvSpPr>
          <p:cNvPr id="4" name="Dikdörtgen 3"/>
          <p:cNvSpPr/>
          <p:nvPr/>
        </p:nvSpPr>
        <p:spPr>
          <a:xfrm>
            <a:off x="251520" y="2597760"/>
            <a:ext cx="8424936" cy="1911359"/>
          </a:xfrm>
          <a:prstGeom prst="rect">
            <a:avLst/>
          </a:prstGeom>
          <a:solidFill>
            <a:srgbClr val="FF000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6317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75656" y="988528"/>
            <a:ext cx="5971891" cy="461665"/>
          </a:xfrm>
          <a:prstGeom prst="rect">
            <a:avLst/>
          </a:prstGeom>
        </p:spPr>
        <p:txBody>
          <a:bodyPr wrap="none">
            <a:spAutoFit/>
          </a:bodyPr>
          <a:lstStyle/>
          <a:p>
            <a:r>
              <a:rPr lang="tr-TR" sz="2400" dirty="0">
                <a:solidFill>
                  <a:srgbClr val="0070C0"/>
                </a:solidFill>
              </a:rPr>
              <a:t>Alternatif Tekerlekli Sandalye Bağlama Sistemi </a:t>
            </a:r>
          </a:p>
        </p:txBody>
      </p:sp>
      <p:graphicFrame>
        <p:nvGraphicFramePr>
          <p:cNvPr id="3" name="Tablo 2"/>
          <p:cNvGraphicFramePr>
            <a:graphicFrameLocks noGrp="1"/>
          </p:cNvGraphicFramePr>
          <p:nvPr>
            <p:extLst>
              <p:ext uri="{D42A27DB-BD31-4B8C-83A1-F6EECF244321}">
                <p14:modId xmlns:p14="http://schemas.microsoft.com/office/powerpoint/2010/main" val="2688015564"/>
              </p:ext>
            </p:extLst>
          </p:nvPr>
        </p:nvGraphicFramePr>
        <p:xfrm>
          <a:off x="395536" y="2204864"/>
          <a:ext cx="8291264" cy="1980160"/>
        </p:xfrm>
        <a:graphic>
          <a:graphicData uri="http://schemas.openxmlformats.org/drawingml/2006/table">
            <a:tbl>
              <a:tblPr/>
              <a:tblGrid>
                <a:gridCol w="1100601"/>
                <a:gridCol w="627106"/>
                <a:gridCol w="4277427"/>
                <a:gridCol w="1116155"/>
                <a:gridCol w="1169975"/>
              </a:tblGrid>
              <a:tr h="1980160">
                <a:tc>
                  <a:txBody>
                    <a:bodyPr/>
                    <a:lstStyle/>
                    <a:p>
                      <a:pPr algn="ctr" fontAlgn="ctr"/>
                      <a:r>
                        <a:rPr lang="tr-TR" sz="1200" b="1" i="0" u="none" strike="noStrike" dirty="0">
                          <a:solidFill>
                            <a:srgbClr val="000000"/>
                          </a:solidFill>
                          <a:effectLst/>
                          <a:latin typeface="Times New Roman"/>
                        </a:rPr>
                        <a:t>*</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a:rPr>
                        <a:t>H.7</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FF0000"/>
                          </a:solidFill>
                          <a:effectLst/>
                          <a:latin typeface="Times New Roman"/>
                        </a:rPr>
                        <a:t>Sürücü Koltuğuna İlave Olarak Sekizden Fazla Koltuğu Bulunan ve Yolcu Taşımak Amacıyla Kullanılan Araçların Özel Hükümleri İle İlgili Tip Onayı Yönetmeliği'nin (2001/85/AT) Ek VII 3.8.2 maddesine uygun alternatif tekerlekli sandalye bağlama sistemi var mıdır?</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a:rPr>
                        <a:t>Evet              /            Hayır</a:t>
                      </a:r>
                    </a:p>
                  </a:txBody>
                  <a:tcPr marL="7022" marR="7022" marT="70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a:rPr>
                        <a:t> </a:t>
                      </a:r>
                    </a:p>
                  </a:txBody>
                  <a:tcPr marL="7022" marR="7022" marT="70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Dikdörtgen 3"/>
          <p:cNvSpPr/>
          <p:nvPr/>
        </p:nvSpPr>
        <p:spPr>
          <a:xfrm>
            <a:off x="423119" y="2204864"/>
            <a:ext cx="8253337" cy="1944216"/>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3726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548680"/>
            <a:ext cx="6480720" cy="369332"/>
          </a:xfrm>
          <a:prstGeom prst="rect">
            <a:avLst/>
          </a:prstGeom>
        </p:spPr>
        <p:txBody>
          <a:bodyPr wrap="square">
            <a:spAutoFit/>
          </a:bodyPr>
          <a:lstStyle/>
          <a:p>
            <a:r>
              <a:rPr lang="tr-TR" dirty="0"/>
              <a:t>K.ARACA BİNMEYİ KOLAYLAŞTIRAN DÜZENEKLERLE İLGİLİ ŞARTLAR</a:t>
            </a:r>
          </a:p>
        </p:txBody>
      </p:sp>
      <p:graphicFrame>
        <p:nvGraphicFramePr>
          <p:cNvPr id="3" name="Tablo 2"/>
          <p:cNvGraphicFramePr>
            <a:graphicFrameLocks noGrp="1"/>
          </p:cNvGraphicFramePr>
          <p:nvPr>
            <p:extLst>
              <p:ext uri="{D42A27DB-BD31-4B8C-83A1-F6EECF244321}">
                <p14:modId xmlns:p14="http://schemas.microsoft.com/office/powerpoint/2010/main" val="2093202350"/>
              </p:ext>
            </p:extLst>
          </p:nvPr>
        </p:nvGraphicFramePr>
        <p:xfrm>
          <a:off x="467544" y="2132856"/>
          <a:ext cx="8157592" cy="2545080"/>
        </p:xfrm>
        <a:graphic>
          <a:graphicData uri="http://schemas.openxmlformats.org/drawingml/2006/table">
            <a:tbl>
              <a:tblPr/>
              <a:tblGrid>
                <a:gridCol w="966929"/>
                <a:gridCol w="627106"/>
                <a:gridCol w="4277427"/>
                <a:gridCol w="2260730"/>
                <a:gridCol w="25400"/>
              </a:tblGrid>
              <a:tr h="533660">
                <a:tc>
                  <a:txBody>
                    <a:bodyPr/>
                    <a:lstStyle/>
                    <a:p>
                      <a:pPr algn="ctr" fontAlgn="ctr"/>
                      <a:r>
                        <a:rPr lang="tr-TR" sz="1200" b="1" i="0" u="none" strike="noStrike" dirty="0">
                          <a:solidFill>
                            <a:srgbClr val="000000"/>
                          </a:solidFill>
                          <a:effectLst/>
                          <a:latin typeface="Times New Roman"/>
                        </a:rPr>
                        <a:t>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0000"/>
                          </a:solidFill>
                          <a:effectLst/>
                          <a:latin typeface="Times New Roman"/>
                        </a:rPr>
                        <a:t>K.9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FF0000"/>
                          </a:solidFill>
                          <a:effectLst/>
                          <a:latin typeface="Times New Roman"/>
                        </a:rPr>
                        <a:t>Tekerlekli sandalye geçiş kapısında hangi sistem kullanılmaktadır?</a:t>
                      </a:r>
                      <a:br>
                        <a:rPr lang="tr-TR" sz="1200" b="0" i="0" u="none" strike="noStrike">
                          <a:solidFill>
                            <a:srgbClr val="FF0000"/>
                          </a:solidFill>
                          <a:effectLst/>
                          <a:latin typeface="Times New Roman"/>
                        </a:rPr>
                      </a:br>
                      <a:endParaRPr lang="tr-TR" sz="1200" b="0" i="0" u="none" strike="noStrike">
                        <a:solidFill>
                          <a:srgbClr val="FF0000"/>
                        </a:solidFill>
                        <a:effectLst/>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nSpc>
                          <a:spcPts val="1200"/>
                        </a:lnSpc>
                      </a:pPr>
                      <a:r>
                        <a:rPr lang="tr-TR" sz="1200" b="0" i="0" u="none" strike="noStrike" dirty="0">
                          <a:solidFill>
                            <a:srgbClr val="000000"/>
                          </a:solidFill>
                          <a:effectLst/>
                          <a:latin typeface="Times New Roman"/>
                        </a:rPr>
                        <a:t> </a:t>
                      </a:r>
                      <a:r>
                        <a:rPr lang="tr-TR" sz="1200" b="1" dirty="0" smtClean="0">
                          <a:solidFill>
                            <a:sysClr val="windowText" lastClr="000000"/>
                          </a:solidFill>
                        </a:rPr>
                        <a:t>Karoseri</a:t>
                      </a:r>
                      <a:r>
                        <a:rPr lang="tr-TR" sz="1200" b="1" baseline="0" dirty="0" smtClean="0">
                          <a:solidFill>
                            <a:sysClr val="windowText" lastClr="000000"/>
                          </a:solidFill>
                        </a:rPr>
                        <a:t> Alçaltma/Yükseltme Sistemi </a:t>
                      </a:r>
                    </a:p>
                    <a:p>
                      <a:pPr>
                        <a:lnSpc>
                          <a:spcPts val="1200"/>
                        </a:lnSpc>
                      </a:pPr>
                      <a:r>
                        <a:rPr lang="tr-TR" sz="1200" baseline="0" dirty="0" smtClean="0">
                          <a:solidFill>
                            <a:sysClr val="windowText" lastClr="000000"/>
                          </a:solidFill>
                        </a:rPr>
                        <a:t>Cevabınız "Karoseri Alçaltma/yükseltme Sistemi" ise  </a:t>
                      </a:r>
                      <a:r>
                        <a:rPr lang="tr-TR" sz="1200" b="1" baseline="0" dirty="0" smtClean="0">
                          <a:solidFill>
                            <a:sysClr val="windowText" lastClr="000000"/>
                          </a:solidFill>
                        </a:rPr>
                        <a:t>K.10-K.14.a sorularını </a:t>
                      </a:r>
                      <a:r>
                        <a:rPr lang="tr-TR" sz="1200" baseline="0" dirty="0" smtClean="0">
                          <a:solidFill>
                            <a:sysClr val="windowText" lastClr="000000"/>
                          </a:solidFill>
                        </a:rPr>
                        <a:t> cevapladıktan sonra FORM TAMAMLANMIŞTIR.</a:t>
                      </a:r>
                    </a:p>
                    <a:p>
                      <a:pPr>
                        <a:lnSpc>
                          <a:spcPts val="1200"/>
                        </a:lnSpc>
                      </a:pPr>
                      <a:endParaRPr lang="tr-TR" sz="1200" baseline="0" dirty="0" smtClean="0">
                        <a:solidFill>
                          <a:sysClr val="windowText" lastClr="000000"/>
                        </a:solidFill>
                      </a:endParaRPr>
                    </a:p>
                    <a:p>
                      <a:pPr>
                        <a:lnSpc>
                          <a:spcPts val="1200"/>
                        </a:lnSpc>
                      </a:pPr>
                      <a:r>
                        <a:rPr lang="tr-TR" sz="1200" b="1" baseline="0" dirty="0" smtClean="0">
                          <a:solidFill>
                            <a:sysClr val="windowText" lastClr="000000"/>
                          </a:solidFill>
                        </a:rPr>
                        <a:t>Asansör  </a:t>
                      </a:r>
                    </a:p>
                    <a:p>
                      <a:pPr marL="0" marR="0" indent="0" defTabSz="914400" eaLnBrk="1" fontAlgn="auto" latinLnBrk="0" hangingPunct="1">
                        <a:lnSpc>
                          <a:spcPts val="1100"/>
                        </a:lnSpc>
                        <a:spcBef>
                          <a:spcPts val="0"/>
                        </a:spcBef>
                        <a:spcAft>
                          <a:spcPts val="0"/>
                        </a:spcAft>
                        <a:buClrTx/>
                        <a:buSzTx/>
                        <a:buFontTx/>
                        <a:buNone/>
                        <a:tabLst/>
                        <a:defRPr/>
                      </a:pPr>
                      <a:r>
                        <a:rPr lang="tr-TR" sz="1200" baseline="0" dirty="0" smtClean="0">
                          <a:solidFill>
                            <a:sysClr val="windowText" lastClr="000000"/>
                          </a:solidFill>
                          <a:effectLst/>
                          <a:latin typeface="+mn-lt"/>
                          <a:ea typeface="+mn-ea"/>
                          <a:cs typeface="+mn-cs"/>
                        </a:rPr>
                        <a:t>Cevabınız "Asansör "ise </a:t>
                      </a:r>
                      <a:r>
                        <a:rPr lang="tr-TR" sz="1200" b="1" baseline="0" dirty="0" smtClean="0">
                          <a:solidFill>
                            <a:sysClr val="windowText" lastClr="000000"/>
                          </a:solidFill>
                          <a:effectLst/>
                          <a:latin typeface="+mn-lt"/>
                          <a:ea typeface="+mn-ea"/>
                          <a:cs typeface="+mn-cs"/>
                        </a:rPr>
                        <a:t>K.14.b-K.28 sorularını  </a:t>
                      </a:r>
                      <a:r>
                        <a:rPr lang="tr-TR" sz="1200" baseline="0" dirty="0" smtClean="0">
                          <a:solidFill>
                            <a:sysClr val="windowText" lastClr="000000"/>
                          </a:solidFill>
                          <a:effectLst/>
                          <a:latin typeface="+mn-lt"/>
                          <a:ea typeface="+mn-ea"/>
                          <a:cs typeface="+mn-cs"/>
                        </a:rPr>
                        <a:t>cevapladıktan sonra FORM TAMAMLANMIŞTIR.</a:t>
                      </a:r>
                      <a:endParaRPr lang="tr-TR" sz="1200" dirty="0" smtClean="0">
                        <a:solidFill>
                          <a:sysClr val="windowText" lastClr="000000"/>
                        </a:solidFill>
                        <a:effectLst/>
                      </a:endParaRPr>
                    </a:p>
                    <a:p>
                      <a:pPr>
                        <a:lnSpc>
                          <a:spcPts val="1100"/>
                        </a:lnSpc>
                      </a:pPr>
                      <a:endParaRPr lang="tr-TR" sz="1200" baseline="0" dirty="0" smtClean="0">
                        <a:solidFill>
                          <a:sysClr val="windowText" lastClr="000000"/>
                        </a:solidFill>
                      </a:endParaRPr>
                    </a:p>
                    <a:p>
                      <a:pPr>
                        <a:lnSpc>
                          <a:spcPts val="1200"/>
                        </a:lnSpc>
                      </a:pPr>
                      <a:r>
                        <a:rPr lang="tr-TR" sz="1200" b="1" baseline="0" dirty="0" smtClean="0">
                          <a:solidFill>
                            <a:sysClr val="windowText" lastClr="000000"/>
                          </a:solidFill>
                        </a:rPr>
                        <a:t>Rampa</a:t>
                      </a:r>
                    </a:p>
                    <a:p>
                      <a:pPr marL="0" marR="0" indent="0" defTabSz="914400" eaLnBrk="1" fontAlgn="auto" latinLnBrk="0" hangingPunct="1">
                        <a:lnSpc>
                          <a:spcPts val="1100"/>
                        </a:lnSpc>
                        <a:spcBef>
                          <a:spcPts val="0"/>
                        </a:spcBef>
                        <a:spcAft>
                          <a:spcPts val="0"/>
                        </a:spcAft>
                        <a:buClrTx/>
                        <a:buSzTx/>
                        <a:buFontTx/>
                        <a:buNone/>
                        <a:tabLst/>
                        <a:defRPr/>
                      </a:pPr>
                      <a:r>
                        <a:rPr lang="tr-TR" sz="1200" baseline="0" dirty="0" smtClean="0">
                          <a:solidFill>
                            <a:sysClr val="windowText" lastClr="000000"/>
                          </a:solidFill>
                          <a:effectLst/>
                          <a:latin typeface="+mn-lt"/>
                          <a:ea typeface="+mn-ea"/>
                          <a:cs typeface="+mn-cs"/>
                        </a:rPr>
                        <a:t>Cevabınız "Asansör "ise </a:t>
                      </a:r>
                      <a:r>
                        <a:rPr lang="tr-TR" sz="1200" b="1" baseline="0" dirty="0" smtClean="0">
                          <a:solidFill>
                            <a:sysClr val="windowText" lastClr="000000"/>
                          </a:solidFill>
                          <a:effectLst/>
                          <a:latin typeface="+mn-lt"/>
                          <a:ea typeface="+mn-ea"/>
                          <a:cs typeface="+mn-cs"/>
                        </a:rPr>
                        <a:t>K.29 soruyu cevaplayarak devam ediniz.</a:t>
                      </a:r>
                      <a:endParaRPr lang="tr-TR" sz="1200" b="1" baseline="0" dirty="0" smtClean="0">
                        <a:solidFill>
                          <a:sysClr val="windowText" lastClr="000000"/>
                        </a:solidFill>
                      </a:endParaRPr>
                    </a:p>
                    <a:p>
                      <a:pPr algn="l" fontAlgn="b"/>
                      <a:endParaRPr lang="tr-TR"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0000"/>
                          </a:solidFill>
                          <a:effectLst/>
                          <a:latin typeface="Times New Roman"/>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Dikdörtgen 7"/>
          <p:cNvSpPr/>
          <p:nvPr/>
        </p:nvSpPr>
        <p:spPr>
          <a:xfrm>
            <a:off x="432585" y="2132856"/>
            <a:ext cx="8171864" cy="2580523"/>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8033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63688" y="692696"/>
            <a:ext cx="4268541" cy="369332"/>
          </a:xfrm>
          <a:prstGeom prst="rect">
            <a:avLst/>
          </a:prstGeom>
        </p:spPr>
        <p:txBody>
          <a:bodyPr wrap="none">
            <a:spAutoFit/>
          </a:bodyPr>
          <a:lstStyle/>
          <a:p>
            <a:r>
              <a:rPr lang="tr-TR" dirty="0"/>
              <a:t>KAROSERİ ALÇALTMA / YÜKSELTME SİSTEMİ</a:t>
            </a:r>
          </a:p>
        </p:txBody>
      </p:sp>
      <p:graphicFrame>
        <p:nvGraphicFramePr>
          <p:cNvPr id="4" name="Tablo 3"/>
          <p:cNvGraphicFramePr>
            <a:graphicFrameLocks noGrp="1"/>
          </p:cNvGraphicFramePr>
          <p:nvPr>
            <p:extLst>
              <p:ext uri="{D42A27DB-BD31-4B8C-83A1-F6EECF244321}">
                <p14:modId xmlns:p14="http://schemas.microsoft.com/office/powerpoint/2010/main" val="3378468153"/>
              </p:ext>
            </p:extLst>
          </p:nvPr>
        </p:nvGraphicFramePr>
        <p:xfrm>
          <a:off x="251520" y="2564903"/>
          <a:ext cx="8435280" cy="2091746"/>
        </p:xfrm>
        <a:graphic>
          <a:graphicData uri="http://schemas.openxmlformats.org/drawingml/2006/table">
            <a:tbl>
              <a:tblPr/>
              <a:tblGrid>
                <a:gridCol w="1064903"/>
                <a:gridCol w="642779"/>
                <a:gridCol w="4384331"/>
                <a:gridCol w="2303823"/>
                <a:gridCol w="39444"/>
              </a:tblGrid>
              <a:tr h="1045873">
                <a:tc>
                  <a:txBody>
                    <a:bodyPr/>
                    <a:lstStyle/>
                    <a:p>
                      <a:pPr algn="ctr" fontAlgn="ctr"/>
                      <a:r>
                        <a:rPr lang="tr-TR" sz="2100" b="1" i="0" u="none" strike="noStrike" dirty="0">
                          <a:solidFill>
                            <a:srgbClr val="000000"/>
                          </a:solidFill>
                          <a:effectLst/>
                          <a:latin typeface="Times New Roman"/>
                        </a:rPr>
                        <a:t>*</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0" i="0" u="none" strike="noStrike">
                          <a:solidFill>
                            <a:srgbClr val="000000"/>
                          </a:solidFill>
                          <a:effectLst/>
                          <a:latin typeface="Times New Roman"/>
                        </a:rPr>
                        <a:t>K.14</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a:solidFill>
                            <a:srgbClr val="000000"/>
                          </a:solidFill>
                          <a:effectLst/>
                          <a:latin typeface="Times New Roman"/>
                        </a:rPr>
                        <a:t>Araçta bulunan karoseri alçaltma/yükseltme sistemi aşağıdaki hususları engellemekte midir? </a:t>
                      </a:r>
                      <a:br>
                        <a:rPr lang="tr-TR" sz="1000" b="0" i="0" u="none" strike="noStrike">
                          <a:solidFill>
                            <a:srgbClr val="000000"/>
                          </a:solidFill>
                          <a:effectLst/>
                          <a:latin typeface="Times New Roman"/>
                        </a:rPr>
                      </a:br>
                      <a:r>
                        <a:rPr lang="tr-TR" sz="1000" b="0" i="0" u="none" strike="noStrike">
                          <a:solidFill>
                            <a:srgbClr val="000000"/>
                          </a:solidFill>
                          <a:effectLst/>
                          <a:latin typeface="Times New Roman"/>
                        </a:rPr>
                        <a:t>- Araç normal seyir yüksekliğinin altında iken, 5 km/h'in üzerinde sürülmesini,</a:t>
                      </a:r>
                      <a:br>
                        <a:rPr lang="tr-TR" sz="1000" b="0" i="0" u="none" strike="noStrike">
                          <a:solidFill>
                            <a:srgbClr val="000000"/>
                          </a:solidFill>
                          <a:effectLst/>
                          <a:latin typeface="Times New Roman"/>
                        </a:rPr>
                      </a:br>
                      <a:r>
                        <a:rPr lang="tr-TR" sz="1000" b="0" i="0" u="none" strike="noStrike">
                          <a:solidFill>
                            <a:srgbClr val="000000"/>
                          </a:solidFill>
                          <a:effectLst/>
                          <a:latin typeface="Times New Roman"/>
                        </a:rPr>
                        <a:t>- Servis kapısının çalışmasının herhangi bir nedenle engellenmesi durumunda, aracın alçalmasına ve yükselmesini</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Times New Roman"/>
                        </a:rPr>
                        <a:t>Evet              /            Hayır</a:t>
                      </a:r>
                    </a:p>
                  </a:txBody>
                  <a:tcPr marL="7022" marR="7022" marT="70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Times New Roman"/>
                        </a:rPr>
                        <a:t> </a:t>
                      </a:r>
                    </a:p>
                  </a:txBody>
                  <a:tcPr marL="7022" marR="7022" marT="70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45873">
                <a:tc>
                  <a:txBody>
                    <a:bodyPr/>
                    <a:lstStyle/>
                    <a:p>
                      <a:pPr algn="ctr" fontAlgn="ctr"/>
                      <a:r>
                        <a:rPr lang="tr-TR" sz="2100" b="1" i="0" u="none" strike="noStrike" dirty="0">
                          <a:solidFill>
                            <a:srgbClr val="000000"/>
                          </a:solidFill>
                          <a:effectLst/>
                          <a:latin typeface="Times New Roman"/>
                        </a:rPr>
                        <a:t>*</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0" i="0" u="none" strike="noStrike">
                          <a:solidFill>
                            <a:srgbClr val="000000"/>
                          </a:solidFill>
                          <a:effectLst/>
                          <a:latin typeface="Times New Roman"/>
                        </a:rPr>
                        <a:t>K.14.a</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imes New Roman"/>
                        </a:rPr>
                        <a:t>Karoseri alçaltma/yükseltme sistemi tam olarak indiğinde tekerlekli sandalyenin geçiş kapısı zemini ile durak zemini arasında oluşan yükseklik farkı  en fazla 13 mm midir? </a:t>
                      </a:r>
                      <a:br>
                        <a:rPr lang="tr-TR" sz="1000" b="0" i="0" u="none" strike="noStrike" dirty="0">
                          <a:solidFill>
                            <a:srgbClr val="000000"/>
                          </a:solidFill>
                          <a:effectLst/>
                          <a:latin typeface="Times New Roman"/>
                        </a:rPr>
                      </a:br>
                      <a:r>
                        <a:rPr lang="tr-TR" sz="1000" b="0" i="0" u="none" strike="noStrike" dirty="0">
                          <a:solidFill>
                            <a:srgbClr val="000000"/>
                          </a:solidFill>
                          <a:effectLst/>
                          <a:latin typeface="Times New Roman"/>
                        </a:rPr>
                        <a:t>(Karoseri alçaltma/yükseltme sistemi tam olarak indiğinde tekerlekli sandalyenin geçiş kapısı zemini ile durak zeminin hemzemin olması esastır.)</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Times New Roman"/>
                        </a:rPr>
                        <a:t>Evet              /            Hayır</a:t>
                      </a:r>
                    </a:p>
                  </a:txBody>
                  <a:tcPr marL="7022" marR="7022" marT="70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dirty="0">
                          <a:solidFill>
                            <a:srgbClr val="000000"/>
                          </a:solidFill>
                          <a:effectLst/>
                          <a:latin typeface="Times New Roman"/>
                        </a:rPr>
                        <a:t> </a:t>
                      </a:r>
                    </a:p>
                  </a:txBody>
                  <a:tcPr marL="7022" marR="7022" marT="70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5" name="Düz Bağlayıcı 4"/>
          <p:cNvCxnSpPr/>
          <p:nvPr/>
        </p:nvCxnSpPr>
        <p:spPr>
          <a:xfrm flipH="1">
            <a:off x="1403648" y="4221088"/>
            <a:ext cx="453792"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6" name="Dikdörtgen 5"/>
          <p:cNvSpPr/>
          <p:nvPr/>
        </p:nvSpPr>
        <p:spPr>
          <a:xfrm>
            <a:off x="251521" y="2562187"/>
            <a:ext cx="8424936" cy="1010829"/>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p:cNvSpPr/>
          <p:nvPr/>
        </p:nvSpPr>
        <p:spPr>
          <a:xfrm>
            <a:off x="251522" y="3573016"/>
            <a:ext cx="8424936" cy="1080120"/>
          </a:xfrm>
          <a:prstGeom prst="rect">
            <a:avLst/>
          </a:prstGeom>
          <a:solidFill>
            <a:srgbClr val="FFFF0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7552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23728" y="908720"/>
            <a:ext cx="1617960" cy="461665"/>
          </a:xfrm>
          <a:prstGeom prst="rect">
            <a:avLst/>
          </a:prstGeom>
        </p:spPr>
        <p:txBody>
          <a:bodyPr wrap="square">
            <a:spAutoFit/>
          </a:bodyPr>
          <a:lstStyle/>
          <a:p>
            <a:r>
              <a:rPr lang="tr-TR" sz="2400" b="1" dirty="0"/>
              <a:t>Asansör</a:t>
            </a:r>
          </a:p>
        </p:txBody>
      </p:sp>
      <p:graphicFrame>
        <p:nvGraphicFramePr>
          <p:cNvPr id="3" name="Tablo 2"/>
          <p:cNvGraphicFramePr>
            <a:graphicFrameLocks noGrp="1"/>
          </p:cNvGraphicFramePr>
          <p:nvPr>
            <p:extLst>
              <p:ext uri="{D42A27DB-BD31-4B8C-83A1-F6EECF244321}">
                <p14:modId xmlns:p14="http://schemas.microsoft.com/office/powerpoint/2010/main" val="1225355147"/>
              </p:ext>
            </p:extLst>
          </p:nvPr>
        </p:nvGraphicFramePr>
        <p:xfrm>
          <a:off x="323530" y="2564904"/>
          <a:ext cx="8363271" cy="1565107"/>
        </p:xfrm>
        <a:graphic>
          <a:graphicData uri="http://schemas.openxmlformats.org/drawingml/2006/table">
            <a:tbl>
              <a:tblPr/>
              <a:tblGrid>
                <a:gridCol w="1055812"/>
                <a:gridCol w="637292"/>
                <a:gridCol w="4346904"/>
                <a:gridCol w="1134284"/>
                <a:gridCol w="1188979"/>
              </a:tblGrid>
              <a:tr h="1565107">
                <a:tc>
                  <a:txBody>
                    <a:bodyPr/>
                    <a:lstStyle/>
                    <a:p>
                      <a:pPr algn="ctr" fontAlgn="ctr"/>
                      <a:r>
                        <a:rPr lang="tr-TR" sz="1600" b="1" i="0" u="none" strike="noStrike" dirty="0">
                          <a:solidFill>
                            <a:srgbClr val="000000"/>
                          </a:solidFill>
                          <a:effectLst/>
                          <a:latin typeface="Times New Roman"/>
                        </a:rPr>
                        <a:t>*</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0" i="0" u="none" strike="noStrike" dirty="0">
                          <a:solidFill>
                            <a:srgbClr val="000000"/>
                          </a:solidFill>
                          <a:effectLst/>
                          <a:latin typeface="Times New Roman"/>
                        </a:rPr>
                        <a:t>K.14.b</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0" i="0" u="none" strike="noStrike">
                          <a:solidFill>
                            <a:srgbClr val="000000"/>
                          </a:solidFill>
                          <a:effectLst/>
                          <a:latin typeface="Times New Roman"/>
                        </a:rPr>
                        <a:t>Asansör çalışır durumda mıdır?</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0000"/>
                          </a:solidFill>
                          <a:effectLst/>
                          <a:latin typeface="Times New Roman"/>
                        </a:rPr>
                        <a:t>Evet              /            Hayır</a:t>
                      </a:r>
                    </a:p>
                  </a:txBody>
                  <a:tcPr marL="7022" marR="7022" marT="70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Times New Roman"/>
                        </a:rPr>
                        <a:t> </a:t>
                      </a:r>
                    </a:p>
                  </a:txBody>
                  <a:tcPr marL="7022" marR="7022" marT="70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4" name="Düz Bağlayıcı 3"/>
          <p:cNvCxnSpPr/>
          <p:nvPr/>
        </p:nvCxnSpPr>
        <p:spPr>
          <a:xfrm flipH="1">
            <a:off x="1403648" y="3501008"/>
            <a:ext cx="580916"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5" name="Dikdörtgen 4"/>
          <p:cNvSpPr/>
          <p:nvPr/>
        </p:nvSpPr>
        <p:spPr>
          <a:xfrm>
            <a:off x="323529" y="2564905"/>
            <a:ext cx="8352928" cy="1584176"/>
          </a:xfrm>
          <a:prstGeom prst="rect">
            <a:avLst/>
          </a:prstGeom>
          <a:solidFill>
            <a:srgbClr val="FFFF0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1805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75656" y="908720"/>
            <a:ext cx="3599127" cy="523220"/>
          </a:xfrm>
          <a:prstGeom prst="rect">
            <a:avLst/>
          </a:prstGeom>
        </p:spPr>
        <p:txBody>
          <a:bodyPr wrap="none">
            <a:spAutoFit/>
          </a:bodyPr>
          <a:lstStyle/>
          <a:p>
            <a:r>
              <a:rPr lang="tr-TR" sz="2800" b="1" dirty="0">
                <a:solidFill>
                  <a:srgbClr val="0070C0"/>
                </a:solidFill>
              </a:rPr>
              <a:t>Güç Tahrikli Asansörler</a:t>
            </a:r>
          </a:p>
        </p:txBody>
      </p:sp>
      <p:graphicFrame>
        <p:nvGraphicFramePr>
          <p:cNvPr id="4" name="Tablo 3"/>
          <p:cNvGraphicFramePr>
            <a:graphicFrameLocks noGrp="1"/>
          </p:cNvGraphicFramePr>
          <p:nvPr>
            <p:extLst>
              <p:ext uri="{D42A27DB-BD31-4B8C-83A1-F6EECF244321}">
                <p14:modId xmlns:p14="http://schemas.microsoft.com/office/powerpoint/2010/main" val="2991910082"/>
              </p:ext>
            </p:extLst>
          </p:nvPr>
        </p:nvGraphicFramePr>
        <p:xfrm>
          <a:off x="323528" y="2852936"/>
          <a:ext cx="8363272" cy="1277075"/>
        </p:xfrm>
        <a:graphic>
          <a:graphicData uri="http://schemas.openxmlformats.org/drawingml/2006/table">
            <a:tbl>
              <a:tblPr/>
              <a:tblGrid>
                <a:gridCol w="1046616"/>
                <a:gridCol w="638094"/>
                <a:gridCol w="4352375"/>
                <a:gridCol w="2286052"/>
                <a:gridCol w="40135"/>
              </a:tblGrid>
              <a:tr h="1277075">
                <a:tc>
                  <a:txBody>
                    <a:bodyPr/>
                    <a:lstStyle/>
                    <a:p>
                      <a:pPr algn="ctr" fontAlgn="ctr"/>
                      <a:r>
                        <a:rPr lang="tr-TR" sz="1200" b="1" i="0" u="none" strike="noStrike" dirty="0">
                          <a:solidFill>
                            <a:srgbClr val="000000"/>
                          </a:solidFill>
                          <a:effectLst/>
                          <a:latin typeface="Times New Roman"/>
                        </a:rPr>
                        <a:t> </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0000"/>
                          </a:solidFill>
                          <a:effectLst/>
                          <a:latin typeface="Times New Roman"/>
                        </a:rPr>
                        <a:t>K.23</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Times New Roman"/>
                        </a:rPr>
                        <a:t>Asansör, araç sürücüsünün doğrudan görüş alanı içerisindeki bir servis kapısında bulunmakta mıdır?</a:t>
                      </a:r>
                      <a:br>
                        <a:rPr lang="tr-TR" sz="1200" b="0" i="0" u="none" strike="noStrike">
                          <a:solidFill>
                            <a:srgbClr val="000000"/>
                          </a:solidFill>
                          <a:effectLst/>
                          <a:latin typeface="Times New Roman"/>
                        </a:rPr>
                      </a:br>
                      <a:r>
                        <a:rPr lang="tr-TR" sz="1200" b="0" i="0" u="none" strike="noStrike">
                          <a:solidFill>
                            <a:srgbClr val="FF0000"/>
                          </a:solidFill>
                          <a:effectLst/>
                          <a:latin typeface="Times New Roman"/>
                        </a:rPr>
                        <a:t>(Cevabınız </a:t>
                      </a:r>
                      <a:r>
                        <a:rPr lang="tr-TR" sz="1200" b="1" i="0" u="none" strike="noStrike">
                          <a:solidFill>
                            <a:srgbClr val="FF0000"/>
                          </a:solidFill>
                          <a:effectLst/>
                          <a:latin typeface="Times New Roman"/>
                        </a:rPr>
                        <a:t>hayırsa K.25'e</a:t>
                      </a:r>
                      <a:r>
                        <a:rPr lang="tr-TR" sz="1200" b="0" i="0" u="none" strike="noStrike">
                          <a:solidFill>
                            <a:srgbClr val="FF0000"/>
                          </a:solidFill>
                          <a:effectLst/>
                          <a:latin typeface="Times New Roman"/>
                        </a:rPr>
                        <a:t> geçiniz.)</a:t>
                      </a:r>
                      <a:endParaRPr lang="tr-TR" sz="1200" b="0" i="0" u="none" strike="noStrike">
                        <a:solidFill>
                          <a:srgbClr val="000000"/>
                        </a:solidFill>
                        <a:effectLst/>
                        <a:latin typeface="Times New Roman"/>
                      </a:endParaRP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a:rPr>
                        <a:t>Evet              /            Hayır</a:t>
                      </a:r>
                    </a:p>
                  </a:txBody>
                  <a:tcPr marL="7022" marR="7022" marT="70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a:rPr>
                        <a:t> </a:t>
                      </a:r>
                    </a:p>
                  </a:txBody>
                  <a:tcPr marL="7022" marR="7022" marT="70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Dikdörtgen 7"/>
          <p:cNvSpPr/>
          <p:nvPr/>
        </p:nvSpPr>
        <p:spPr>
          <a:xfrm>
            <a:off x="323528" y="2851577"/>
            <a:ext cx="8352928" cy="1297503"/>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5" name="Düz Bağlayıcı 4"/>
          <p:cNvCxnSpPr/>
          <p:nvPr/>
        </p:nvCxnSpPr>
        <p:spPr>
          <a:xfrm flipH="1" flipV="1">
            <a:off x="323528" y="2919620"/>
            <a:ext cx="1080120" cy="122946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flipH="1">
            <a:off x="323529" y="2919620"/>
            <a:ext cx="979873" cy="122946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 name="Metin kutusu 6"/>
          <p:cNvSpPr txBox="1"/>
          <p:nvPr/>
        </p:nvSpPr>
        <p:spPr>
          <a:xfrm>
            <a:off x="792553" y="3237679"/>
            <a:ext cx="288032" cy="369332"/>
          </a:xfrm>
          <a:prstGeom prst="rect">
            <a:avLst/>
          </a:prstGeom>
          <a:noFill/>
        </p:spPr>
        <p:txBody>
          <a:bodyPr wrap="square" rtlCol="0">
            <a:spAutoFit/>
          </a:bodyPr>
          <a:lstStyle/>
          <a:p>
            <a:r>
              <a:rPr lang="tr-TR" dirty="0" smtClean="0"/>
              <a:t>*</a:t>
            </a:r>
            <a:endParaRPr lang="tr-TR" dirty="0"/>
          </a:p>
        </p:txBody>
      </p:sp>
    </p:spTree>
    <p:extLst>
      <p:ext uri="{BB962C8B-B14F-4D97-AF65-F5344CB8AC3E}">
        <p14:creationId xmlns:p14="http://schemas.microsoft.com/office/powerpoint/2010/main" val="393651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par>
                                <p:cTn id="15" presetID="16" presetClass="entr" presetSubtype="21"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67744" y="1340768"/>
            <a:ext cx="3024336" cy="461665"/>
          </a:xfrm>
          <a:prstGeom prst="rect">
            <a:avLst/>
          </a:prstGeom>
        </p:spPr>
        <p:txBody>
          <a:bodyPr wrap="square">
            <a:spAutoFit/>
          </a:bodyPr>
          <a:lstStyle/>
          <a:p>
            <a:r>
              <a:rPr lang="tr-TR" sz="2400" b="1" dirty="0">
                <a:solidFill>
                  <a:srgbClr val="0070C0"/>
                </a:solidFill>
              </a:rPr>
              <a:t>Rampa</a:t>
            </a:r>
          </a:p>
        </p:txBody>
      </p:sp>
      <p:graphicFrame>
        <p:nvGraphicFramePr>
          <p:cNvPr id="3" name="Tablo 2"/>
          <p:cNvGraphicFramePr>
            <a:graphicFrameLocks noGrp="1"/>
          </p:cNvGraphicFramePr>
          <p:nvPr>
            <p:extLst>
              <p:ext uri="{D42A27DB-BD31-4B8C-83A1-F6EECF244321}">
                <p14:modId xmlns:p14="http://schemas.microsoft.com/office/powerpoint/2010/main" val="3626104162"/>
              </p:ext>
            </p:extLst>
          </p:nvPr>
        </p:nvGraphicFramePr>
        <p:xfrm>
          <a:off x="323527" y="2780928"/>
          <a:ext cx="8363273" cy="1462525"/>
        </p:xfrm>
        <a:graphic>
          <a:graphicData uri="http://schemas.openxmlformats.org/drawingml/2006/table">
            <a:tbl>
              <a:tblPr/>
              <a:tblGrid>
                <a:gridCol w="1055812"/>
                <a:gridCol w="637292"/>
                <a:gridCol w="4346905"/>
                <a:gridCol w="2283820"/>
                <a:gridCol w="39444"/>
              </a:tblGrid>
              <a:tr h="1462525">
                <a:tc>
                  <a:txBody>
                    <a:bodyPr/>
                    <a:lstStyle/>
                    <a:p>
                      <a:pPr algn="ctr" fontAlgn="ctr"/>
                      <a:r>
                        <a:rPr lang="tr-TR" sz="1400" b="1" i="0" u="none" strike="noStrike" dirty="0">
                          <a:solidFill>
                            <a:srgbClr val="000000"/>
                          </a:solidFill>
                          <a:effectLst/>
                          <a:latin typeface="Times New Roman"/>
                        </a:rPr>
                        <a:t>*</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Times New Roman"/>
                        </a:rPr>
                        <a:t>K.29.a</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a:rPr>
                        <a:t>Rampanın tam olarak açılması ve kapanması, tekerlekli sandalyenin biniş ve inişinin sağlaması için oluşan deformasyonlar giderilmiş midir?</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a:rPr>
                        <a:t>Evet              /            Hayır</a:t>
                      </a:r>
                    </a:p>
                  </a:txBody>
                  <a:tcPr marL="7022" marR="7022" marT="70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Times New Roman"/>
                        </a:rPr>
                        <a:t> </a:t>
                      </a:r>
                    </a:p>
                  </a:txBody>
                  <a:tcPr marL="7022" marR="7022" marT="70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4" name="Düz Bağlayıcı 3"/>
          <p:cNvCxnSpPr/>
          <p:nvPr/>
        </p:nvCxnSpPr>
        <p:spPr>
          <a:xfrm flipH="1">
            <a:off x="1475656" y="3645024"/>
            <a:ext cx="453792"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5" name="Dikdörtgen 4"/>
          <p:cNvSpPr/>
          <p:nvPr/>
        </p:nvSpPr>
        <p:spPr>
          <a:xfrm>
            <a:off x="336623" y="2780928"/>
            <a:ext cx="8352928" cy="1440160"/>
          </a:xfrm>
          <a:prstGeom prst="rect">
            <a:avLst/>
          </a:prstGeom>
          <a:solidFill>
            <a:srgbClr val="FFFF0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61319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131822128"/>
              </p:ext>
            </p:extLst>
          </p:nvPr>
        </p:nvGraphicFramePr>
        <p:xfrm>
          <a:off x="323528" y="1196752"/>
          <a:ext cx="8147249" cy="4358656"/>
        </p:xfrm>
        <a:graphic>
          <a:graphicData uri="http://schemas.openxmlformats.org/drawingml/2006/table">
            <a:tbl>
              <a:tblPr/>
              <a:tblGrid>
                <a:gridCol w="1028541"/>
                <a:gridCol w="620831"/>
                <a:gridCol w="4234624"/>
                <a:gridCol w="1104986"/>
                <a:gridCol w="1158267"/>
              </a:tblGrid>
              <a:tr h="2179328">
                <a:tc>
                  <a:txBody>
                    <a:bodyPr/>
                    <a:lstStyle/>
                    <a:p>
                      <a:pPr algn="ctr" fontAlgn="ctr"/>
                      <a:r>
                        <a:rPr lang="tr-TR" sz="1200" b="1" i="0" u="none" strike="noStrike" dirty="0">
                          <a:solidFill>
                            <a:srgbClr val="000000"/>
                          </a:solidFill>
                          <a:effectLst/>
                          <a:latin typeface="Times New Roman"/>
                        </a:rPr>
                        <a:t>*</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a:rPr>
                        <a:t>K.33</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0000"/>
                          </a:solidFill>
                          <a:effectLst/>
                          <a:latin typeface="Times New Roman"/>
                        </a:rPr>
                        <a:t>Rampanın eğimi, uzatıldığında veya 150 mm yüksekliğindeki bir kaldırıma açıldığında en fazla % 12 midir? </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a:rPr>
                        <a:t>Evet      /   Hayır</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FF0000"/>
                          </a:solidFill>
                          <a:effectLst/>
                          <a:latin typeface="Times New Roman"/>
                        </a:rPr>
                        <a:t>K.33 ve K.33.a SORULARININ İKİSİNİ DE HAYIR CEVABI VERİŞMESİ DURUMUNDA İDARİ PARA CEZASINA ESAS TEŞKİL EDER.</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9328">
                <a:tc>
                  <a:txBody>
                    <a:bodyPr/>
                    <a:lstStyle/>
                    <a:p>
                      <a:pPr algn="ctr" fontAlgn="ctr"/>
                      <a:r>
                        <a:rPr lang="tr-TR" sz="1200" b="1" i="0" u="none" strike="noStrike" dirty="0">
                          <a:solidFill>
                            <a:srgbClr val="000000"/>
                          </a:solidFill>
                          <a:effectLst/>
                          <a:latin typeface="Times New Roman"/>
                        </a:rPr>
                        <a:t>*</a:t>
                      </a:r>
                    </a:p>
                  </a:txBody>
                  <a:tcPr marL="7022" marR="7022" marT="702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a:rPr>
                        <a:t>K.33.a</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Times New Roman"/>
                        </a:rPr>
                        <a:t>Rampanın eğimi uzatıldığında veya 150  mm yüksekliğindeki bir kaldırıma açıldığında en fazla %12'yi sağlamadığı durumlarda, aracın kullanılmakta olduğu hatta (aracın o hatta hizmet verdiğine dair belediye tarafından belgelendirilmesi koşuluyla) bulunan bütün durak platformları ile rampa eğimi %12'yi sağlayacak şekilde düzenlenmiş midir?</a:t>
                      </a:r>
                      <a:br>
                        <a:rPr lang="tr-TR" sz="1200" b="0" i="0" u="none" strike="noStrike">
                          <a:solidFill>
                            <a:srgbClr val="000000"/>
                          </a:solidFill>
                          <a:effectLst/>
                          <a:latin typeface="Times New Roman"/>
                        </a:rPr>
                      </a:br>
                      <a:r>
                        <a:rPr lang="tr-TR" sz="1200" b="0" i="0" u="none" strike="noStrike">
                          <a:solidFill>
                            <a:srgbClr val="000000"/>
                          </a:solidFill>
                          <a:effectLst/>
                          <a:latin typeface="Times New Roman"/>
                        </a:rPr>
                        <a:t>(Düzenleme ile ilgili ayrıntı için EK II Açık Alanlar İçin Erişilebilirlik İzleme Denetleme Formu C.Duraklar bölümündeki  C.I.14 sorusuna bakınız.)</a:t>
                      </a:r>
                    </a:p>
                  </a:txBody>
                  <a:tcPr marL="7022" marR="7022" marT="7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a:rPr>
                        <a:t>Evet              /            Hayır</a:t>
                      </a:r>
                    </a:p>
                  </a:txBody>
                  <a:tcPr marL="7022" marR="7022" marT="70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a:rPr>
                        <a:t> </a:t>
                      </a:r>
                    </a:p>
                  </a:txBody>
                  <a:tcPr marL="7022" marR="7022" marT="70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3" name="Düz Bağlayıcı 2"/>
          <p:cNvCxnSpPr/>
          <p:nvPr/>
        </p:nvCxnSpPr>
        <p:spPr>
          <a:xfrm flipH="1">
            <a:off x="1475656" y="4581128"/>
            <a:ext cx="453792"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323528" y="1196752"/>
            <a:ext cx="8136904" cy="2160240"/>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336623" y="3385040"/>
            <a:ext cx="8123809" cy="2204200"/>
          </a:xfrm>
          <a:prstGeom prst="rect">
            <a:avLst/>
          </a:prstGeom>
          <a:solidFill>
            <a:srgbClr val="FFFF0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1884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23528" y="980728"/>
            <a:ext cx="8496944" cy="5616624"/>
          </a:xfrm>
        </p:spPr>
        <p:txBody>
          <a:bodyPr>
            <a:noAutofit/>
          </a:bodyPr>
          <a:lstStyle/>
          <a:p>
            <a:pPr algn="just"/>
            <a:endParaRPr lang="tr-TR" sz="2000" dirty="0" smtClean="0">
              <a:solidFill>
                <a:schemeClr val="tx1"/>
              </a:solidFill>
            </a:endParaRPr>
          </a:p>
          <a:p>
            <a:pPr algn="just"/>
            <a:endParaRPr lang="tr-TR" sz="2000" dirty="0">
              <a:solidFill>
                <a:schemeClr val="tx1"/>
              </a:solidFill>
            </a:endParaRPr>
          </a:p>
          <a:p>
            <a:pPr algn="just"/>
            <a:endParaRPr lang="tr-TR" sz="2000" dirty="0" smtClean="0">
              <a:solidFill>
                <a:schemeClr val="tx1"/>
              </a:solidFill>
            </a:endParaRPr>
          </a:p>
          <a:p>
            <a:pPr algn="just"/>
            <a:endParaRPr lang="tr-TR" sz="2000" dirty="0" smtClean="0">
              <a:solidFill>
                <a:schemeClr val="tx1"/>
              </a:solidFill>
            </a:endParaRPr>
          </a:p>
        </p:txBody>
      </p:sp>
      <p:sp>
        <p:nvSpPr>
          <p:cNvPr id="4" name="Başlık 1"/>
          <p:cNvSpPr txBox="1">
            <a:spLocks/>
          </p:cNvSpPr>
          <p:nvPr/>
        </p:nvSpPr>
        <p:spPr>
          <a:xfrm>
            <a:off x="653319" y="1700808"/>
            <a:ext cx="38862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400" b="1" dirty="0" smtClean="0"/>
              <a:t>KAPSAM</a:t>
            </a:r>
            <a:endParaRPr lang="tr-TR" sz="2400" b="1" dirty="0"/>
          </a:p>
        </p:txBody>
      </p:sp>
      <p:sp>
        <p:nvSpPr>
          <p:cNvPr id="8" name="Dikdörtgen 7"/>
          <p:cNvSpPr/>
          <p:nvPr/>
        </p:nvSpPr>
        <p:spPr>
          <a:xfrm>
            <a:off x="611560" y="2852936"/>
            <a:ext cx="7848872" cy="1077218"/>
          </a:xfrm>
          <a:prstGeom prst="rect">
            <a:avLst/>
          </a:prstGeom>
        </p:spPr>
        <p:txBody>
          <a:bodyPr wrap="square">
            <a:spAutoFit/>
          </a:bodyPr>
          <a:lstStyle/>
          <a:p>
            <a:r>
              <a:rPr lang="tr-TR" sz="1600" dirty="0">
                <a:solidFill>
                  <a:srgbClr val="FF0000"/>
                </a:solidFill>
              </a:rPr>
              <a:t>Bu form 5378 sayılı Engelliler Hakkında Kanunun Geçici 3 üncü maddesi kapsamında yer alan ve Büyükşehir belediyeleri ve belediyelerin, şehir içinde kendilerince sunulan ya da denetimlerinde olan toplu taşıma hizmetlerinin erişilebilirliğinin izlenmesi ve denetlenmesine yöneliktir. </a:t>
            </a:r>
            <a:endParaRPr lang="tr-TR" sz="1600" dirty="0"/>
          </a:p>
        </p:txBody>
      </p:sp>
    </p:spTree>
    <p:extLst>
      <p:ext uri="{BB962C8B-B14F-4D97-AF65-F5344CB8AC3E}">
        <p14:creationId xmlns:p14="http://schemas.microsoft.com/office/powerpoint/2010/main" val="405675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83768" y="404664"/>
            <a:ext cx="1787477" cy="369332"/>
          </a:xfrm>
          <a:prstGeom prst="rect">
            <a:avLst/>
          </a:prstGeom>
        </p:spPr>
        <p:txBody>
          <a:bodyPr wrap="none">
            <a:spAutoFit/>
          </a:bodyPr>
          <a:lstStyle/>
          <a:p>
            <a:r>
              <a:rPr lang="tr-TR" b="1" dirty="0">
                <a:solidFill>
                  <a:srgbClr val="0070C0"/>
                </a:solidFill>
              </a:rPr>
              <a:t>A. BASAMAKLAR</a:t>
            </a:r>
          </a:p>
        </p:txBody>
      </p:sp>
      <p:graphicFrame>
        <p:nvGraphicFramePr>
          <p:cNvPr id="3" name="Tablo 2"/>
          <p:cNvGraphicFramePr>
            <a:graphicFrameLocks noGrp="1"/>
          </p:cNvGraphicFramePr>
          <p:nvPr>
            <p:extLst>
              <p:ext uri="{D42A27DB-BD31-4B8C-83A1-F6EECF244321}">
                <p14:modId xmlns:p14="http://schemas.microsoft.com/office/powerpoint/2010/main" val="1064141820"/>
              </p:ext>
            </p:extLst>
          </p:nvPr>
        </p:nvGraphicFramePr>
        <p:xfrm>
          <a:off x="395536" y="1196752"/>
          <a:ext cx="8229599" cy="5010525"/>
        </p:xfrm>
        <a:graphic>
          <a:graphicData uri="http://schemas.openxmlformats.org/drawingml/2006/table">
            <a:tbl>
              <a:tblPr/>
              <a:tblGrid>
                <a:gridCol w="1071851"/>
                <a:gridCol w="646973"/>
                <a:gridCol w="4152218"/>
                <a:gridCol w="1151517"/>
                <a:gridCol w="1207040"/>
              </a:tblGrid>
              <a:tr h="1792256">
                <a:tc>
                  <a:txBody>
                    <a:bodyPr/>
                    <a:lstStyle/>
                    <a:p>
                      <a:pPr algn="ctr" fontAlgn="ctr"/>
                      <a:r>
                        <a:rPr lang="tr-TR" sz="1200" b="1" i="0" u="none" strike="noStrike" dirty="0">
                          <a:solidFill>
                            <a:srgbClr val="000000"/>
                          </a:solidFill>
                          <a:effectLst/>
                          <a:latin typeface="Times New Roman"/>
                        </a:rPr>
                        <a:t>*</a:t>
                      </a:r>
                    </a:p>
                  </a:txBody>
                  <a:tcPr marL="7244" marR="7244" marT="724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a:rPr>
                        <a:t>A.1</a:t>
                      </a:r>
                    </a:p>
                  </a:txBody>
                  <a:tcPr marL="7244" marR="7244" marT="7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FF0000"/>
                          </a:solidFill>
                          <a:effectLst/>
                          <a:latin typeface="Times New Roman"/>
                        </a:rPr>
                        <a:t>En az 1 adet servis kapısında birinci basamağın yerden yüksekliği;</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 Sınıf I ve Sınıf A araçlarda 250 mm'yi </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 Sınıf II, Sınıf III ve Sınıf B Araçlarda 320 mm'yi</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aşmayacak şekilde midir?</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Veya </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Araç Sınıf I ve Sınıf A ise, alternatif olarak biri giriş ve biri çıkış olmak üzere, iki kapı açıklığında, 1. basamağın yerden yüksekliği 270 mm'yi aşmayacak şekilde midir?</a:t>
                      </a:r>
                      <a:r>
                        <a:rPr lang="tr-TR" sz="1200" b="0" i="0" u="none" strike="noStrike">
                          <a:solidFill>
                            <a:srgbClr val="000000"/>
                          </a:solidFill>
                          <a:effectLst/>
                          <a:latin typeface="Times New Roman"/>
                        </a:rPr>
                        <a:t/>
                      </a:r>
                      <a:br>
                        <a:rPr lang="tr-TR" sz="1200" b="0" i="0" u="none" strike="noStrike">
                          <a:solidFill>
                            <a:srgbClr val="000000"/>
                          </a:solidFill>
                          <a:effectLst/>
                          <a:latin typeface="Times New Roman"/>
                        </a:rPr>
                      </a:br>
                      <a:endParaRPr lang="tr-TR" sz="1200" b="0" i="0" u="none" strike="noStrike">
                        <a:solidFill>
                          <a:srgbClr val="000000"/>
                        </a:solidFill>
                        <a:effectLst/>
                        <a:latin typeface="Times New Roman"/>
                      </a:endParaRPr>
                    </a:p>
                  </a:txBody>
                  <a:tcPr marL="7244" marR="7244" marT="7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a:rPr>
                        <a:t>Evet              /            Hayır</a:t>
                      </a:r>
                    </a:p>
                  </a:txBody>
                  <a:tcPr marL="7244" marR="7244" marT="724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a:rPr>
                        <a:t> </a:t>
                      </a:r>
                    </a:p>
                  </a:txBody>
                  <a:tcPr marL="7244" marR="7244" marT="724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1317">
                <a:tc>
                  <a:txBody>
                    <a:bodyPr/>
                    <a:lstStyle/>
                    <a:p>
                      <a:pPr algn="ctr" fontAlgn="ctr"/>
                      <a:r>
                        <a:rPr lang="tr-TR" sz="1200" b="1" i="0" u="none" strike="noStrike" dirty="0">
                          <a:solidFill>
                            <a:srgbClr val="808080"/>
                          </a:solidFill>
                          <a:effectLst/>
                          <a:latin typeface="Times New Roman"/>
                        </a:rPr>
                        <a:t> </a:t>
                      </a:r>
                    </a:p>
                  </a:txBody>
                  <a:tcPr marL="7244" marR="7244" marT="724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808080"/>
                          </a:solidFill>
                          <a:effectLst/>
                          <a:latin typeface="Times New Roman"/>
                        </a:rPr>
                        <a:t>A.2</a:t>
                      </a:r>
                    </a:p>
                  </a:txBody>
                  <a:tcPr marL="7244" marR="7244" marT="7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808080"/>
                          </a:solidFill>
                          <a:effectLst/>
                          <a:latin typeface="Times New Roman"/>
                        </a:rPr>
                        <a:t>Araç Sınıf I ve Sınıf A ise, alternatif olarak biri giriş ve biri çıkış olmak üzere, iki kapı açıklığında, 1. basamağın yerden yüksekliği 270mm'yi aşmayacak şekilde midir?</a:t>
                      </a:r>
                    </a:p>
                  </a:txBody>
                  <a:tcPr marL="7244" marR="7244" marT="724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808080"/>
                          </a:solidFill>
                          <a:effectLst/>
                          <a:latin typeface="Times New Roman"/>
                        </a:rPr>
                        <a:t> </a:t>
                      </a:r>
                    </a:p>
                  </a:txBody>
                  <a:tcPr marL="7244" marR="7244" marT="724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808080"/>
                          </a:solidFill>
                          <a:effectLst/>
                          <a:latin typeface="Times New Roman"/>
                        </a:rPr>
                        <a:t> </a:t>
                      </a:r>
                    </a:p>
                  </a:txBody>
                  <a:tcPr marL="7244" marR="7244" marT="724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3161">
                <a:tc>
                  <a:txBody>
                    <a:bodyPr/>
                    <a:lstStyle/>
                    <a:p>
                      <a:pPr algn="ctr" fontAlgn="ctr"/>
                      <a:r>
                        <a:rPr lang="tr-TR" sz="1200" b="1" i="0" u="none" strike="noStrike" dirty="0">
                          <a:solidFill>
                            <a:srgbClr val="000000"/>
                          </a:solidFill>
                          <a:effectLst/>
                          <a:latin typeface="Times New Roman"/>
                        </a:rPr>
                        <a:t>*</a:t>
                      </a:r>
                    </a:p>
                  </a:txBody>
                  <a:tcPr marL="7244" marR="7244" marT="724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a:rPr>
                        <a:t>A.3</a:t>
                      </a:r>
                    </a:p>
                  </a:txBody>
                  <a:tcPr marL="7244" marR="7244" marT="7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FF0000"/>
                          </a:solidFill>
                          <a:effectLst/>
                          <a:latin typeface="Times New Roman"/>
                        </a:rPr>
                        <a:t>1. soruda bahsedilen kapı/kapılarda yerden 1. basamaklar dışındaki, geçiş alanlarında ve geçit koridorundaki basamakların yüksekliği;</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 Sınıf I ve Sınıf A araçlarda 200 mm'yi </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 Sınıf II, Sınıf III ve Sınıf B Araçlarda 250 mm'yi</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aşmayacak şekilde midir?</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(Alçak zeminli geçit koridorundan oturma alanına geçiş, basamak olarak kabul edilmemektedir.)</a:t>
                      </a:r>
                    </a:p>
                  </a:txBody>
                  <a:tcPr marL="7244" marR="7244" marT="7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a:rPr>
                        <a:t>Evet              /            Hayır</a:t>
                      </a:r>
                    </a:p>
                  </a:txBody>
                  <a:tcPr marL="7244" marR="7244" marT="724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a:rPr>
                        <a:t> </a:t>
                      </a:r>
                    </a:p>
                  </a:txBody>
                  <a:tcPr marL="7244" marR="7244" marT="724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Dikdörtgen 3"/>
          <p:cNvSpPr/>
          <p:nvPr/>
        </p:nvSpPr>
        <p:spPr>
          <a:xfrm>
            <a:off x="395536" y="1196752"/>
            <a:ext cx="8208912" cy="2016224"/>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422230" y="4725144"/>
            <a:ext cx="8182218" cy="1512168"/>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539552" y="3789040"/>
            <a:ext cx="1512168" cy="369332"/>
          </a:xfrm>
          <a:prstGeom prst="rect">
            <a:avLst/>
          </a:prstGeom>
          <a:noFill/>
        </p:spPr>
        <p:txBody>
          <a:bodyPr wrap="square" rtlCol="0">
            <a:spAutoFit/>
          </a:bodyPr>
          <a:lstStyle/>
          <a:p>
            <a:r>
              <a:rPr lang="tr-TR" b="1" dirty="0" smtClean="0">
                <a:solidFill>
                  <a:srgbClr val="FF0000"/>
                </a:solidFill>
              </a:rPr>
              <a:t>İPTAL</a:t>
            </a:r>
            <a:endParaRPr lang="tr-TR" b="1" dirty="0">
              <a:solidFill>
                <a:srgbClr val="FF0000"/>
              </a:solidFill>
            </a:endParaRPr>
          </a:p>
        </p:txBody>
      </p:sp>
      <p:sp>
        <p:nvSpPr>
          <p:cNvPr id="7" name="Dikdörtgen 6"/>
          <p:cNvSpPr/>
          <p:nvPr/>
        </p:nvSpPr>
        <p:spPr>
          <a:xfrm>
            <a:off x="395536" y="3212976"/>
            <a:ext cx="8208912" cy="1512168"/>
          </a:xfrm>
          <a:prstGeom prst="rect">
            <a:avLst/>
          </a:prstGeom>
          <a:solidFill>
            <a:srgbClr val="FF000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5332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836712"/>
            <a:ext cx="7200800" cy="646331"/>
          </a:xfrm>
          <a:prstGeom prst="rect">
            <a:avLst/>
          </a:prstGeom>
        </p:spPr>
        <p:txBody>
          <a:bodyPr wrap="square">
            <a:spAutoFit/>
          </a:bodyPr>
          <a:lstStyle/>
          <a:p>
            <a:r>
              <a:rPr lang="tr-TR" b="1" dirty="0">
                <a:solidFill>
                  <a:srgbClr val="0070C0"/>
                </a:solidFill>
              </a:rPr>
              <a:t>B. HAREKET ENGELLİ YOLCULAR İÇİN ÖNCELİKLİ KOLTUKLAR VE BOŞLUKLAR</a:t>
            </a:r>
          </a:p>
        </p:txBody>
      </p:sp>
      <p:graphicFrame>
        <p:nvGraphicFramePr>
          <p:cNvPr id="3" name="Tablo 2"/>
          <p:cNvGraphicFramePr>
            <a:graphicFrameLocks noGrp="1"/>
          </p:cNvGraphicFramePr>
          <p:nvPr>
            <p:extLst>
              <p:ext uri="{D42A27DB-BD31-4B8C-83A1-F6EECF244321}">
                <p14:modId xmlns:p14="http://schemas.microsoft.com/office/powerpoint/2010/main" val="538049407"/>
              </p:ext>
            </p:extLst>
          </p:nvPr>
        </p:nvGraphicFramePr>
        <p:xfrm>
          <a:off x="323527" y="2492896"/>
          <a:ext cx="8363273" cy="1960647"/>
        </p:xfrm>
        <a:graphic>
          <a:graphicData uri="http://schemas.openxmlformats.org/drawingml/2006/table">
            <a:tbl>
              <a:tblPr/>
              <a:tblGrid>
                <a:gridCol w="1089261"/>
                <a:gridCol w="657482"/>
                <a:gridCol w="4219663"/>
                <a:gridCol w="1170221"/>
                <a:gridCol w="1226646"/>
              </a:tblGrid>
              <a:tr h="1960647">
                <a:tc>
                  <a:txBody>
                    <a:bodyPr/>
                    <a:lstStyle/>
                    <a:p>
                      <a:pPr algn="ctr" fontAlgn="ctr"/>
                      <a:r>
                        <a:rPr lang="tr-TR" sz="1400" b="1" i="0" u="none" strike="noStrike" dirty="0">
                          <a:solidFill>
                            <a:srgbClr val="000000"/>
                          </a:solidFill>
                          <a:effectLst/>
                          <a:latin typeface="Times New Roman"/>
                        </a:rPr>
                        <a:t>*</a:t>
                      </a:r>
                    </a:p>
                  </a:txBody>
                  <a:tcPr marL="7244" marR="7244" marT="724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Times New Roman"/>
                        </a:rPr>
                        <a:t>B.1</a:t>
                      </a:r>
                    </a:p>
                  </a:txBody>
                  <a:tcPr marL="7244" marR="7244" marT="7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0" i="0" u="none" strike="noStrike">
                          <a:solidFill>
                            <a:srgbClr val="000000"/>
                          </a:solidFill>
                          <a:effectLst/>
                          <a:latin typeface="Times New Roman"/>
                        </a:rPr>
                        <a:t>Öncelikli koltukların asgari sayısı;</a:t>
                      </a:r>
                      <a:br>
                        <a:rPr lang="tr-TR" sz="1400" b="0" i="0" u="none" strike="noStrike">
                          <a:solidFill>
                            <a:srgbClr val="000000"/>
                          </a:solidFill>
                          <a:effectLst/>
                          <a:latin typeface="Times New Roman"/>
                        </a:rPr>
                      </a:br>
                      <a:r>
                        <a:rPr lang="tr-TR" sz="1400" b="0" i="0" u="none" strike="noStrike">
                          <a:solidFill>
                            <a:srgbClr val="000000"/>
                          </a:solidFill>
                          <a:effectLst/>
                          <a:latin typeface="Times New Roman"/>
                        </a:rPr>
                        <a:t>- Sınıf I araçlarda 4 adet,</a:t>
                      </a:r>
                      <a:br>
                        <a:rPr lang="tr-TR" sz="1400" b="0" i="0" u="none" strike="noStrike">
                          <a:solidFill>
                            <a:srgbClr val="000000"/>
                          </a:solidFill>
                          <a:effectLst/>
                          <a:latin typeface="Times New Roman"/>
                        </a:rPr>
                      </a:br>
                      <a:r>
                        <a:rPr lang="tr-TR" sz="1400" b="0" i="0" u="none" strike="noStrike">
                          <a:solidFill>
                            <a:srgbClr val="000000"/>
                          </a:solidFill>
                          <a:effectLst/>
                          <a:latin typeface="Times New Roman"/>
                        </a:rPr>
                        <a:t>- Sınıf II ve Sınıf III araçlarda 2 adet,</a:t>
                      </a:r>
                      <a:br>
                        <a:rPr lang="tr-TR" sz="1400" b="0" i="0" u="none" strike="noStrike">
                          <a:solidFill>
                            <a:srgbClr val="000000"/>
                          </a:solidFill>
                          <a:effectLst/>
                          <a:latin typeface="Times New Roman"/>
                        </a:rPr>
                      </a:br>
                      <a:r>
                        <a:rPr lang="tr-TR" sz="1400" b="0" i="0" u="none" strike="noStrike">
                          <a:solidFill>
                            <a:srgbClr val="000000"/>
                          </a:solidFill>
                          <a:effectLst/>
                          <a:latin typeface="Times New Roman"/>
                        </a:rPr>
                        <a:t>- Sınıf A ve Sınıf B araçlarda 1 adet </a:t>
                      </a:r>
                      <a:br>
                        <a:rPr lang="tr-TR" sz="1400" b="0" i="0" u="none" strike="noStrike">
                          <a:solidFill>
                            <a:srgbClr val="000000"/>
                          </a:solidFill>
                          <a:effectLst/>
                          <a:latin typeface="Times New Roman"/>
                        </a:rPr>
                      </a:br>
                      <a:r>
                        <a:rPr lang="tr-TR" sz="1400" b="0" i="0" u="none" strike="noStrike">
                          <a:solidFill>
                            <a:srgbClr val="000000"/>
                          </a:solidFill>
                          <a:effectLst/>
                          <a:latin typeface="Times New Roman"/>
                        </a:rPr>
                        <a:t>olarak ayrılmış mıdır?</a:t>
                      </a:r>
                      <a:br>
                        <a:rPr lang="tr-TR" sz="1400" b="0" i="0" u="none" strike="noStrike">
                          <a:solidFill>
                            <a:srgbClr val="000000"/>
                          </a:solidFill>
                          <a:effectLst/>
                          <a:latin typeface="Times New Roman"/>
                        </a:rPr>
                      </a:br>
                      <a:r>
                        <a:rPr lang="tr-TR" sz="1400" b="0" i="0" u="none" strike="noStrike">
                          <a:solidFill>
                            <a:srgbClr val="000000"/>
                          </a:solidFill>
                          <a:effectLst/>
                          <a:latin typeface="Times New Roman"/>
                        </a:rPr>
                        <a:t>(Kullanılmadığı zaman katlanabilen koltuk öncelikli koltuk olarak tasarlanmamalıdır.)</a:t>
                      </a:r>
                    </a:p>
                  </a:txBody>
                  <a:tcPr marL="7244" marR="7244" marT="7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a:rPr>
                        <a:t>Evet              /            Hayır</a:t>
                      </a:r>
                    </a:p>
                  </a:txBody>
                  <a:tcPr marL="7244" marR="7244" marT="724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Times New Roman"/>
                        </a:rPr>
                        <a:t> </a:t>
                      </a:r>
                    </a:p>
                  </a:txBody>
                  <a:tcPr marL="7244" marR="7244" marT="724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Dikdörtgen 3"/>
          <p:cNvSpPr/>
          <p:nvPr/>
        </p:nvSpPr>
        <p:spPr>
          <a:xfrm>
            <a:off x="323528" y="2492896"/>
            <a:ext cx="8182218" cy="1944216"/>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2232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09988124"/>
              </p:ext>
            </p:extLst>
          </p:nvPr>
        </p:nvGraphicFramePr>
        <p:xfrm>
          <a:off x="323527" y="2564905"/>
          <a:ext cx="8363273" cy="1660496"/>
        </p:xfrm>
        <a:graphic>
          <a:graphicData uri="http://schemas.openxmlformats.org/drawingml/2006/table">
            <a:tbl>
              <a:tblPr/>
              <a:tblGrid>
                <a:gridCol w="1089261"/>
                <a:gridCol w="657482"/>
                <a:gridCol w="4219663"/>
                <a:gridCol w="1170221"/>
                <a:gridCol w="1226646"/>
              </a:tblGrid>
              <a:tr h="1660496">
                <a:tc>
                  <a:txBody>
                    <a:bodyPr/>
                    <a:lstStyle/>
                    <a:p>
                      <a:pPr algn="ctr" fontAlgn="ctr"/>
                      <a:r>
                        <a:rPr lang="tr-TR" sz="1200" b="1" i="0" u="none" strike="noStrike" dirty="0">
                          <a:solidFill>
                            <a:srgbClr val="000000"/>
                          </a:solidFill>
                          <a:effectLst/>
                          <a:latin typeface="Times New Roman"/>
                        </a:rPr>
                        <a:t>*</a:t>
                      </a:r>
                    </a:p>
                  </a:txBody>
                  <a:tcPr marL="7244" marR="7244" marT="724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a:rPr>
                        <a:t>B.13</a:t>
                      </a:r>
                    </a:p>
                  </a:txBody>
                  <a:tcPr marL="7244" marR="7244" marT="7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FF0000"/>
                          </a:solidFill>
                          <a:effectLst/>
                          <a:latin typeface="Times New Roman"/>
                        </a:rPr>
                        <a:t>B.12'de  sorulan serbest yükseklik, koltuğun bütünü ile koltuğa ait ayak boşluğunun düşey izdüşümü üzerinde midir?</a:t>
                      </a:r>
                    </a:p>
                  </a:txBody>
                  <a:tcPr marL="7244" marR="7244" marT="7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a:rPr>
                        <a:t>Evet              /            Hayır</a:t>
                      </a:r>
                    </a:p>
                  </a:txBody>
                  <a:tcPr marL="7244" marR="7244" marT="724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a:rPr>
                        <a:t> </a:t>
                      </a:r>
                    </a:p>
                  </a:txBody>
                  <a:tcPr marL="7244" marR="7244" marT="724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Dikdörtgen 3"/>
          <p:cNvSpPr/>
          <p:nvPr/>
        </p:nvSpPr>
        <p:spPr>
          <a:xfrm>
            <a:off x="327714" y="2564904"/>
            <a:ext cx="8348741" cy="1656184"/>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917746" y="908720"/>
            <a:ext cx="7200800" cy="646331"/>
          </a:xfrm>
          <a:prstGeom prst="rect">
            <a:avLst/>
          </a:prstGeom>
        </p:spPr>
        <p:txBody>
          <a:bodyPr wrap="square">
            <a:spAutoFit/>
          </a:bodyPr>
          <a:lstStyle/>
          <a:p>
            <a:r>
              <a:rPr lang="tr-TR" b="1" dirty="0">
                <a:solidFill>
                  <a:srgbClr val="0070C0"/>
                </a:solidFill>
              </a:rPr>
              <a:t>B. HAREKET ENGELLİ YOLCULAR İÇİN ÖNCELİKLİ KOLTUKLAR VE BOŞLUKLAR</a:t>
            </a:r>
          </a:p>
        </p:txBody>
      </p:sp>
    </p:spTree>
    <p:extLst>
      <p:ext uri="{BB962C8B-B14F-4D97-AF65-F5344CB8AC3E}">
        <p14:creationId xmlns:p14="http://schemas.microsoft.com/office/powerpoint/2010/main" val="217948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25139" y="1372126"/>
            <a:ext cx="4387996" cy="369332"/>
          </a:xfrm>
          <a:prstGeom prst="rect">
            <a:avLst/>
          </a:prstGeom>
        </p:spPr>
        <p:txBody>
          <a:bodyPr wrap="none">
            <a:spAutoFit/>
          </a:bodyPr>
          <a:lstStyle/>
          <a:p>
            <a:r>
              <a:rPr lang="tr-TR" b="1" dirty="0">
                <a:solidFill>
                  <a:srgbClr val="0070C0"/>
                </a:solidFill>
              </a:rPr>
              <a:t>D. RESİMLİ GÖSTERİMLER (PİKTOGRAMLAR)</a:t>
            </a:r>
          </a:p>
        </p:txBody>
      </p:sp>
      <p:graphicFrame>
        <p:nvGraphicFramePr>
          <p:cNvPr id="3" name="Tablo 2"/>
          <p:cNvGraphicFramePr>
            <a:graphicFrameLocks noGrp="1"/>
          </p:cNvGraphicFramePr>
          <p:nvPr>
            <p:extLst>
              <p:ext uri="{D42A27DB-BD31-4B8C-83A1-F6EECF244321}">
                <p14:modId xmlns:p14="http://schemas.microsoft.com/office/powerpoint/2010/main" val="3714869861"/>
              </p:ext>
            </p:extLst>
          </p:nvPr>
        </p:nvGraphicFramePr>
        <p:xfrm>
          <a:off x="395537" y="2708921"/>
          <a:ext cx="8291263" cy="1496184"/>
        </p:xfrm>
        <a:graphic>
          <a:graphicData uri="http://schemas.openxmlformats.org/drawingml/2006/table">
            <a:tbl>
              <a:tblPr/>
              <a:tblGrid>
                <a:gridCol w="1079882"/>
                <a:gridCol w="651821"/>
                <a:gridCol w="4183331"/>
                <a:gridCol w="1160145"/>
                <a:gridCol w="1216084"/>
              </a:tblGrid>
              <a:tr h="1496184">
                <a:tc>
                  <a:txBody>
                    <a:bodyPr/>
                    <a:lstStyle/>
                    <a:p>
                      <a:pPr algn="ctr" fontAlgn="ctr"/>
                      <a:r>
                        <a:rPr lang="tr-TR" sz="1400" b="1" i="0" u="none" strike="noStrike" dirty="0">
                          <a:solidFill>
                            <a:srgbClr val="000000"/>
                          </a:solidFill>
                          <a:effectLst/>
                          <a:latin typeface="Times New Roman"/>
                        </a:rPr>
                        <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Times New Roman"/>
                        </a:rPr>
                        <a:t>D.1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tr-TR" sz="1400" b="0" i="0" u="none" strike="noStrike" dirty="0" smtClean="0">
                        <a:solidFill>
                          <a:srgbClr val="000000"/>
                        </a:solidFill>
                        <a:effectLst/>
                        <a:latin typeface="Times New Roman"/>
                      </a:endParaRPr>
                    </a:p>
                    <a:p>
                      <a:pPr algn="l" fontAlgn="t"/>
                      <a:r>
                        <a:rPr lang="tr-TR" sz="1400" b="0" i="0" u="none" strike="noStrike" dirty="0" smtClean="0">
                          <a:solidFill>
                            <a:srgbClr val="000000"/>
                          </a:solidFill>
                          <a:effectLst/>
                          <a:latin typeface="Times New Roman"/>
                        </a:rPr>
                        <a:t>Tekerlekli </a:t>
                      </a:r>
                      <a:r>
                        <a:rPr lang="tr-TR" sz="1400" b="0" i="0" u="none" strike="noStrike" dirty="0">
                          <a:solidFill>
                            <a:srgbClr val="000000"/>
                          </a:solidFill>
                          <a:effectLst/>
                          <a:latin typeface="Times New Roman"/>
                        </a:rPr>
                        <a:t>sandalye alanı ve/veya öncelikli koltuk takılı araçlara, dışarıdan görülecek şekilde, aracın hem ön yan kenarına, hem de ilgili servis kapısına (kapılarına) bitişik </a:t>
                      </a:r>
                      <a:r>
                        <a:rPr lang="tr-TR" sz="1400" b="0" i="0" u="none" strike="noStrike" dirty="0">
                          <a:solidFill>
                            <a:srgbClr val="FF0000"/>
                          </a:solidFill>
                          <a:effectLst/>
                          <a:latin typeface="Times New Roman"/>
                        </a:rPr>
                        <a:t>aşağıdaki </a:t>
                      </a:r>
                      <a:r>
                        <a:rPr lang="tr-TR" sz="1400" b="0" i="0" u="none" strike="noStrike" dirty="0">
                          <a:solidFill>
                            <a:srgbClr val="000000"/>
                          </a:solidFill>
                          <a:effectLst/>
                          <a:latin typeface="Times New Roman"/>
                        </a:rPr>
                        <a:t>şekle uygun resimli gösterimler bulunmakta mıdır?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a:rPr>
                        <a:t>Evet              /            Hayır</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Times New Roman"/>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Dikdörtgen 3"/>
          <p:cNvSpPr/>
          <p:nvPr/>
        </p:nvSpPr>
        <p:spPr>
          <a:xfrm>
            <a:off x="395536" y="2708920"/>
            <a:ext cx="8280920" cy="1512168"/>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104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710478"/>
            <a:ext cx="5323972" cy="369332"/>
          </a:xfrm>
          <a:prstGeom prst="rect">
            <a:avLst/>
          </a:prstGeom>
        </p:spPr>
        <p:txBody>
          <a:bodyPr wrap="square">
            <a:spAutoFit/>
          </a:bodyPr>
          <a:lstStyle/>
          <a:p>
            <a:r>
              <a:rPr lang="tr-TR" b="1" dirty="0">
                <a:solidFill>
                  <a:srgbClr val="0070C0"/>
                </a:solidFill>
              </a:rPr>
              <a:t>H. TEKERLEKLİ SANDALYENİN SABİTLENMESİ</a:t>
            </a:r>
          </a:p>
        </p:txBody>
      </p:sp>
      <p:sp>
        <p:nvSpPr>
          <p:cNvPr id="3" name="Dikdörtgen 2"/>
          <p:cNvSpPr/>
          <p:nvPr/>
        </p:nvSpPr>
        <p:spPr>
          <a:xfrm>
            <a:off x="827584" y="1412776"/>
            <a:ext cx="4526574" cy="369332"/>
          </a:xfrm>
          <a:prstGeom prst="rect">
            <a:avLst/>
          </a:prstGeom>
        </p:spPr>
        <p:txBody>
          <a:bodyPr wrap="square">
            <a:spAutoFit/>
          </a:bodyPr>
          <a:lstStyle/>
          <a:p>
            <a:r>
              <a:rPr lang="tr-TR" b="1" dirty="0">
                <a:solidFill>
                  <a:srgbClr val="0070C0"/>
                </a:solidFill>
              </a:rPr>
              <a:t>Tekerlekli Sandalye Bağlama Sistemi </a:t>
            </a: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598" y="2060848"/>
            <a:ext cx="8720881" cy="3780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Düz Bağlayıcı 9"/>
          <p:cNvCxnSpPr/>
          <p:nvPr/>
        </p:nvCxnSpPr>
        <p:spPr>
          <a:xfrm flipH="1">
            <a:off x="1331640" y="4941168"/>
            <a:ext cx="525800"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9" name="Dikdörtgen 8"/>
          <p:cNvSpPr/>
          <p:nvPr/>
        </p:nvSpPr>
        <p:spPr>
          <a:xfrm>
            <a:off x="171597" y="2072613"/>
            <a:ext cx="8720881" cy="1644419"/>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Dikdörtgen 10"/>
          <p:cNvSpPr/>
          <p:nvPr/>
        </p:nvSpPr>
        <p:spPr>
          <a:xfrm>
            <a:off x="171596" y="3717031"/>
            <a:ext cx="8720881" cy="2124075"/>
          </a:xfrm>
          <a:prstGeom prst="rect">
            <a:avLst/>
          </a:prstGeom>
          <a:solidFill>
            <a:srgbClr val="FFFF0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8483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extLst>
              <p:ext uri="{D42A27DB-BD31-4B8C-83A1-F6EECF244321}">
                <p14:modId xmlns:p14="http://schemas.microsoft.com/office/powerpoint/2010/main" val="83009813"/>
              </p:ext>
            </p:extLst>
          </p:nvPr>
        </p:nvGraphicFramePr>
        <p:xfrm>
          <a:off x="683568" y="1124745"/>
          <a:ext cx="7632848" cy="4754880"/>
        </p:xfrm>
        <a:graphic>
          <a:graphicData uri="http://schemas.openxmlformats.org/drawingml/2006/table">
            <a:tbl>
              <a:tblPr/>
              <a:tblGrid>
                <a:gridCol w="792088"/>
                <a:gridCol w="627976"/>
                <a:gridCol w="6212784"/>
              </a:tblGrid>
              <a:tr h="4754880">
                <a:tc>
                  <a:txBody>
                    <a:bodyPr/>
                    <a:lstStyle/>
                    <a:p>
                      <a:pPr algn="ctr" fontAlgn="ctr"/>
                      <a:endParaRPr lang="tr-TR" sz="1100" b="0" i="0" u="none" strike="noStrike" dirty="0">
                        <a:solidFill>
                          <a:schemeClr val="accent4"/>
                        </a:solidFill>
                        <a:effectLst/>
                        <a:latin typeface="Calibri"/>
                      </a:endParaRP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100" b="0" i="0" u="none" strike="noStrike" dirty="0">
                          <a:solidFill>
                            <a:schemeClr val="accent4"/>
                          </a:solidFill>
                          <a:effectLst/>
                          <a:latin typeface="Calibri"/>
                        </a:rPr>
                        <a:t>H.4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tr-TR" sz="1100" b="0" i="0" u="none" strike="noStrike" dirty="0">
                          <a:solidFill>
                            <a:schemeClr val="accent4"/>
                          </a:solidFill>
                          <a:effectLst/>
                          <a:latin typeface="Calibri"/>
                        </a:rPr>
                        <a:t>Tekerlekli sandalye ve tekerlekli sandalye kullanıcısı bağlama sisteminin ayrı olması durumunda öne doğru ise aşağıdaki şartları sağlamakta mıdır? </a:t>
                      </a:r>
                      <a:br>
                        <a:rPr lang="tr-TR" sz="1100" b="0" i="0" u="none" strike="noStrike" dirty="0">
                          <a:solidFill>
                            <a:schemeClr val="accent4"/>
                          </a:solidFill>
                          <a:effectLst/>
                          <a:latin typeface="Calibri"/>
                        </a:rPr>
                      </a:br>
                      <a:r>
                        <a:rPr lang="tr-TR" sz="1100" b="0" i="0" u="none" strike="noStrike" dirty="0">
                          <a:solidFill>
                            <a:schemeClr val="accent4"/>
                          </a:solidFill>
                          <a:effectLst/>
                          <a:latin typeface="Calibri"/>
                        </a:rPr>
                        <a:t/>
                      </a:r>
                      <a:br>
                        <a:rPr lang="tr-TR" sz="1100" b="0" i="0" u="none" strike="noStrike" dirty="0">
                          <a:solidFill>
                            <a:schemeClr val="accent4"/>
                          </a:solidFill>
                          <a:effectLst/>
                          <a:latin typeface="Calibri"/>
                        </a:rPr>
                      </a:br>
                      <a:r>
                        <a:rPr lang="tr-TR" sz="1100" b="0" i="0" u="none" strike="noStrike" dirty="0">
                          <a:solidFill>
                            <a:schemeClr val="accent4"/>
                          </a:solidFill>
                          <a:effectLst/>
                          <a:latin typeface="Calibri"/>
                        </a:rPr>
                        <a:t>*M2 kategorisi için:</a:t>
                      </a:r>
                      <a:br>
                        <a:rPr lang="tr-TR" sz="1100" b="0" i="0" u="none" strike="noStrike" dirty="0">
                          <a:solidFill>
                            <a:schemeClr val="accent4"/>
                          </a:solidFill>
                          <a:effectLst/>
                          <a:latin typeface="Calibri"/>
                        </a:rPr>
                      </a:br>
                      <a:r>
                        <a:rPr lang="tr-TR" sz="1100" b="0" i="0" u="none" strike="noStrike" dirty="0">
                          <a:solidFill>
                            <a:schemeClr val="accent4"/>
                          </a:solidFill>
                          <a:effectLst/>
                          <a:latin typeface="Calibri"/>
                        </a:rPr>
                        <a:t>(a) Bir karın altı kemerinde 1110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20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Bağlama sistemi aracın tabanına monte edilmemişse, bu kuvvet aracın yatay düzleminde ve önüne doğru, tekerlekli sandalye kullanıcısı bağlama sistemine uygulanmalıdır. Bağlama sistemi tabana monte edilmişse, bu kuvvet yatay düzlem ile 45o 10o‟lik bir açıda aracın önüne doğru uygulanmalıdır. </a:t>
                      </a:r>
                      <a:br>
                        <a:rPr lang="tr-TR" sz="1100" b="0" i="0" u="none" strike="noStrike" dirty="0">
                          <a:solidFill>
                            <a:schemeClr val="accent4"/>
                          </a:solidFill>
                          <a:effectLst/>
                          <a:latin typeface="Calibri"/>
                        </a:rPr>
                      </a:br>
                      <a:r>
                        <a:rPr lang="tr-TR" sz="1100" b="0" i="0" u="none" strike="noStrike" dirty="0">
                          <a:solidFill>
                            <a:schemeClr val="accent4"/>
                          </a:solidFill>
                          <a:effectLst/>
                          <a:latin typeface="Calibri"/>
                        </a:rPr>
                        <a:t>(b) Üç noktalı kemerde, kemerin karın bölgesi üzerindeki kısmı üzerine, aracın yatay düzleminde öne doğru 675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20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ve kemerin üst gövdeye denk gelen kısmı üzerine, aracın yatay düzleminde öne doğru 675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20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(c) Tekerlekli sandalye bağlama sistemi üzerine, aracın yatay düzlemi ile 45o 10o‟lik bir açıda öne doğru 1715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20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a:t>
                      </a:r>
                      <a:br>
                        <a:rPr lang="tr-TR" sz="1100" b="0" i="0" u="none" strike="noStrike" dirty="0">
                          <a:solidFill>
                            <a:schemeClr val="accent4"/>
                          </a:solidFill>
                          <a:effectLst/>
                          <a:latin typeface="Calibri"/>
                        </a:rPr>
                      </a:br>
                      <a:r>
                        <a:rPr lang="tr-TR" sz="1100" b="0" i="0" u="none" strike="noStrike" dirty="0">
                          <a:solidFill>
                            <a:schemeClr val="accent4"/>
                          </a:solidFill>
                          <a:effectLst/>
                          <a:latin typeface="Calibri"/>
                        </a:rPr>
                        <a:t>(d) Kuvvetler aynı anda uygulanmalıdır.</a:t>
                      </a:r>
                      <a:br>
                        <a:rPr lang="tr-TR" sz="1100" b="0" i="0" u="none" strike="noStrike" dirty="0">
                          <a:solidFill>
                            <a:schemeClr val="accent4"/>
                          </a:solidFill>
                          <a:effectLst/>
                          <a:latin typeface="Calibri"/>
                        </a:rPr>
                      </a:br>
                      <a:r>
                        <a:rPr lang="tr-TR" sz="1100" b="0" i="0" u="none" strike="noStrike" dirty="0">
                          <a:solidFill>
                            <a:schemeClr val="accent4"/>
                          </a:solidFill>
                          <a:effectLst/>
                          <a:latin typeface="Calibri"/>
                        </a:rPr>
                        <a:t/>
                      </a:r>
                      <a:br>
                        <a:rPr lang="tr-TR" sz="1100" b="0" i="0" u="none" strike="noStrike" dirty="0">
                          <a:solidFill>
                            <a:schemeClr val="accent4"/>
                          </a:solidFill>
                          <a:effectLst/>
                          <a:latin typeface="Calibri"/>
                        </a:rPr>
                      </a:br>
                      <a:r>
                        <a:rPr lang="tr-TR" sz="1100" b="0" i="0" u="none" strike="noStrike" dirty="0">
                          <a:solidFill>
                            <a:schemeClr val="accent4"/>
                          </a:solidFill>
                          <a:effectLst/>
                          <a:latin typeface="Calibri"/>
                        </a:rPr>
                        <a:t>*M3 kategorisi için: </a:t>
                      </a:r>
                      <a:br>
                        <a:rPr lang="tr-TR" sz="1100" b="0" i="0" u="none" strike="noStrike" dirty="0">
                          <a:solidFill>
                            <a:schemeClr val="accent4"/>
                          </a:solidFill>
                          <a:effectLst/>
                          <a:latin typeface="Calibri"/>
                        </a:rPr>
                      </a:br>
                      <a:r>
                        <a:rPr lang="tr-TR" sz="1100" b="0" i="0" u="none" strike="noStrike" dirty="0">
                          <a:solidFill>
                            <a:schemeClr val="accent4"/>
                          </a:solidFill>
                          <a:effectLst/>
                          <a:latin typeface="Calibri"/>
                        </a:rPr>
                        <a:t>(a) Bir karın altı kemerinde 740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20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Bağlama sistemi aracın tabanına monte edilmemişse, bu kuvvet aracın yatay düzleminde ve önüne doğru, tekerlekli sandalye kullanıcısı bağlama sistemine uygulanmalıdır. Bağlama sistemi tabana monte edilmişse bu kuvvet, yatay düzlem ile 45o 10o‟lik bir açıda aracın önüne doğru, </a:t>
                      </a:r>
                      <a:br>
                        <a:rPr lang="tr-TR" sz="1100" b="0" i="0" u="none" strike="noStrike" dirty="0">
                          <a:solidFill>
                            <a:schemeClr val="accent4"/>
                          </a:solidFill>
                          <a:effectLst/>
                          <a:latin typeface="Calibri"/>
                        </a:rPr>
                      </a:br>
                      <a:r>
                        <a:rPr lang="tr-TR" sz="1100" b="0" i="0" u="none" strike="noStrike" dirty="0">
                          <a:solidFill>
                            <a:schemeClr val="accent4"/>
                          </a:solidFill>
                          <a:effectLst/>
                          <a:latin typeface="Calibri"/>
                        </a:rPr>
                        <a:t>(b) Üç noktalı kemerde, kemerin karın bölgesi üzerindeki kısmı üzerine, aracın yatay düzleminde öne doğru 450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20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ve kemerin üst gövdeye denk gelen kısmı üzerine, aracın yatay düzleminde öne doğru 450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20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(c) Tekerlekli sandalye bağlama sistemi üzerine, aracın yatay düzlemi ile 45o 10o‟lik bir açıda öne doğru 1130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20 </a:t>
                      </a:r>
                      <a:r>
                        <a:rPr lang="tr-TR" sz="1100" b="0" i="0" u="none" strike="noStrike" dirty="0" err="1">
                          <a:solidFill>
                            <a:schemeClr val="accent4"/>
                          </a:solidFill>
                          <a:effectLst/>
                          <a:latin typeface="Calibri"/>
                        </a:rPr>
                        <a:t>daN</a:t>
                      </a:r>
                      <a:r>
                        <a:rPr lang="tr-TR" sz="1100" b="0" i="0" u="none" strike="noStrike" dirty="0">
                          <a:solidFill>
                            <a:schemeClr val="accent4"/>
                          </a:solidFill>
                          <a:effectLst/>
                          <a:latin typeface="Calibri"/>
                        </a:rPr>
                        <a:t>, </a:t>
                      </a:r>
                      <a:br>
                        <a:rPr lang="tr-TR" sz="1100" b="0" i="0" u="none" strike="noStrike" dirty="0">
                          <a:solidFill>
                            <a:schemeClr val="accent4"/>
                          </a:solidFill>
                          <a:effectLst/>
                          <a:latin typeface="Calibri"/>
                        </a:rPr>
                      </a:br>
                      <a:r>
                        <a:rPr lang="tr-TR" sz="1100" b="0" i="0" u="none" strike="noStrike" dirty="0">
                          <a:solidFill>
                            <a:schemeClr val="accent4"/>
                          </a:solidFill>
                          <a:effectLst/>
                          <a:latin typeface="Calibri"/>
                        </a:rPr>
                        <a:t>(d) Kuvvetler aynı anda uygulanmalıdır.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11" name="Metin kutusu 10"/>
          <p:cNvSpPr txBox="1"/>
          <p:nvPr/>
        </p:nvSpPr>
        <p:spPr>
          <a:xfrm>
            <a:off x="683141" y="3315904"/>
            <a:ext cx="1512168" cy="369332"/>
          </a:xfrm>
          <a:prstGeom prst="rect">
            <a:avLst/>
          </a:prstGeom>
          <a:noFill/>
        </p:spPr>
        <p:txBody>
          <a:bodyPr wrap="square" rtlCol="0">
            <a:spAutoFit/>
          </a:bodyPr>
          <a:lstStyle/>
          <a:p>
            <a:r>
              <a:rPr lang="tr-TR" b="1" dirty="0" smtClean="0">
                <a:solidFill>
                  <a:srgbClr val="FF0000"/>
                </a:solidFill>
              </a:rPr>
              <a:t>İPTAL</a:t>
            </a:r>
            <a:endParaRPr lang="tr-TR" b="1" dirty="0">
              <a:solidFill>
                <a:srgbClr val="FF0000"/>
              </a:solidFill>
            </a:endParaRPr>
          </a:p>
        </p:txBody>
      </p:sp>
      <p:sp>
        <p:nvSpPr>
          <p:cNvPr id="4" name="Dikdörtgen 3"/>
          <p:cNvSpPr/>
          <p:nvPr/>
        </p:nvSpPr>
        <p:spPr>
          <a:xfrm>
            <a:off x="669286" y="1124744"/>
            <a:ext cx="7647130" cy="4752528"/>
          </a:xfrm>
          <a:prstGeom prst="rect">
            <a:avLst/>
          </a:prstGeom>
          <a:solidFill>
            <a:srgbClr val="FF000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7769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385888"/>
            <a:ext cx="8424936" cy="408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Metin kutusu 10"/>
          <p:cNvSpPr txBox="1"/>
          <p:nvPr/>
        </p:nvSpPr>
        <p:spPr>
          <a:xfrm>
            <a:off x="683568" y="3047970"/>
            <a:ext cx="1512168" cy="369332"/>
          </a:xfrm>
          <a:prstGeom prst="rect">
            <a:avLst/>
          </a:prstGeom>
          <a:noFill/>
        </p:spPr>
        <p:txBody>
          <a:bodyPr wrap="square" rtlCol="0">
            <a:spAutoFit/>
          </a:bodyPr>
          <a:lstStyle/>
          <a:p>
            <a:r>
              <a:rPr lang="tr-TR" b="1" dirty="0" smtClean="0">
                <a:solidFill>
                  <a:srgbClr val="FF0000"/>
                </a:solidFill>
              </a:rPr>
              <a:t>İPTAL</a:t>
            </a:r>
            <a:endParaRPr lang="tr-TR" b="1" dirty="0">
              <a:solidFill>
                <a:srgbClr val="FF0000"/>
              </a:solidFill>
            </a:endParaRPr>
          </a:p>
        </p:txBody>
      </p:sp>
      <p:sp>
        <p:nvSpPr>
          <p:cNvPr id="4" name="Dikdörtgen 3"/>
          <p:cNvSpPr/>
          <p:nvPr/>
        </p:nvSpPr>
        <p:spPr>
          <a:xfrm>
            <a:off x="575556" y="1385887"/>
            <a:ext cx="8352928" cy="4086225"/>
          </a:xfrm>
          <a:prstGeom prst="rect">
            <a:avLst/>
          </a:prstGeom>
          <a:solidFill>
            <a:srgbClr val="FF000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8243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is Teması">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1707</TotalTime>
  <Words>675</Words>
  <Application>Microsoft Office PowerPoint</Application>
  <PresentationFormat>Ekran Gösterisi (4:3)</PresentationFormat>
  <Paragraphs>121</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 Ateş</dc:creator>
  <cp:lastModifiedBy>Gamze Feyzioğlu</cp:lastModifiedBy>
  <cp:revision>62</cp:revision>
  <dcterms:created xsi:type="dcterms:W3CDTF">2016-11-24T07:34:25Z</dcterms:created>
  <dcterms:modified xsi:type="dcterms:W3CDTF">2017-01-04T08:09:31Z</dcterms:modified>
</cp:coreProperties>
</file>